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7" r:id="rId2"/>
    <p:sldId id="307" r:id="rId3"/>
    <p:sldId id="306" r:id="rId4"/>
    <p:sldId id="268" r:id="rId5"/>
    <p:sldId id="269" r:id="rId6"/>
    <p:sldId id="271" r:id="rId7"/>
    <p:sldId id="272" r:id="rId8"/>
    <p:sldId id="257" r:id="rId9"/>
    <p:sldId id="273" r:id="rId10"/>
    <p:sldId id="258" r:id="rId11"/>
    <p:sldId id="274" r:id="rId12"/>
    <p:sldId id="259" r:id="rId13"/>
    <p:sldId id="275" r:id="rId14"/>
    <p:sldId id="260" r:id="rId15"/>
    <p:sldId id="276" r:id="rId16"/>
    <p:sldId id="261" r:id="rId17"/>
    <p:sldId id="277" r:id="rId18"/>
    <p:sldId id="262" r:id="rId19"/>
    <p:sldId id="278" r:id="rId20"/>
    <p:sldId id="263" r:id="rId21"/>
    <p:sldId id="264" r:id="rId22"/>
    <p:sldId id="266" r:id="rId23"/>
    <p:sldId id="279" r:id="rId24"/>
    <p:sldId id="280" r:id="rId25"/>
    <p:sldId id="281" r:id="rId26"/>
    <p:sldId id="282" r:id="rId27"/>
    <p:sldId id="283" r:id="rId28"/>
    <p:sldId id="288" r:id="rId29"/>
    <p:sldId id="289" r:id="rId30"/>
    <p:sldId id="265" r:id="rId31"/>
    <p:sldId id="303" r:id="rId32"/>
    <p:sldId id="302" r:id="rId33"/>
    <p:sldId id="308" r:id="rId34"/>
    <p:sldId id="309" r:id="rId35"/>
    <p:sldId id="310" r:id="rId36"/>
    <p:sldId id="284" r:id="rId37"/>
    <p:sldId id="285" r:id="rId38"/>
    <p:sldId id="287" r:id="rId39"/>
    <p:sldId id="286" r:id="rId40"/>
    <p:sldId id="299" r:id="rId41"/>
    <p:sldId id="300" r:id="rId42"/>
    <p:sldId id="301" r:id="rId43"/>
    <p:sldId id="297" r:id="rId44"/>
    <p:sldId id="305" r:id="rId45"/>
    <p:sldId id="30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G%20Leopard:Users:mgeminder:Desktop:Historical%20Retail%20and%20AW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dener\Local%20Settings\Temporary%20Internet%20Files\Content.Outlook\5Z6X6TE5\Animo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843760252624844"/>
          <c:y val="0.13157922364967475"/>
          <c:w val="0.70442810859580263"/>
          <c:h val="0.63684334852880975"/>
        </c:manualLayout>
      </c:layout>
      <c:lineChart>
        <c:grouping val="standard"/>
        <c:ser>
          <c:idx val="2"/>
          <c:order val="0"/>
          <c:tx>
            <c:strRef>
              <c:f>DATA!$D$1</c:f>
              <c:strCache>
                <c:ptCount val="1"/>
                <c:pt idx="0">
                  <c:v>WebSites</c:v>
                </c:pt>
              </c:strCache>
            </c:strRef>
          </c:tx>
          <c:spPr>
            <a:ln w="5715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DATA!$A$2:$A$85</c:f>
              <c:numCache>
                <c:formatCode>mmm\-yyyy</c:formatCode>
                <c:ptCount val="84"/>
                <c:pt idx="0">
                  <c:v>35430</c:v>
                </c:pt>
                <c:pt idx="1">
                  <c:v>35461</c:v>
                </c:pt>
                <c:pt idx="2">
                  <c:v>35489</c:v>
                </c:pt>
                <c:pt idx="3">
                  <c:v>35520</c:v>
                </c:pt>
                <c:pt idx="4">
                  <c:v>35550</c:v>
                </c:pt>
                <c:pt idx="5">
                  <c:v>35581</c:v>
                </c:pt>
                <c:pt idx="6">
                  <c:v>35611</c:v>
                </c:pt>
                <c:pt idx="7">
                  <c:v>35642</c:v>
                </c:pt>
                <c:pt idx="8">
                  <c:v>35673</c:v>
                </c:pt>
                <c:pt idx="9">
                  <c:v>35703</c:v>
                </c:pt>
                <c:pt idx="10">
                  <c:v>35734</c:v>
                </c:pt>
                <c:pt idx="11">
                  <c:v>35764</c:v>
                </c:pt>
                <c:pt idx="12">
                  <c:v>35795</c:v>
                </c:pt>
                <c:pt idx="13">
                  <c:v>35826</c:v>
                </c:pt>
                <c:pt idx="14">
                  <c:v>35854</c:v>
                </c:pt>
                <c:pt idx="15">
                  <c:v>35885</c:v>
                </c:pt>
                <c:pt idx="16">
                  <c:v>35915</c:v>
                </c:pt>
                <c:pt idx="17">
                  <c:v>35946</c:v>
                </c:pt>
                <c:pt idx="18">
                  <c:v>35976</c:v>
                </c:pt>
                <c:pt idx="19">
                  <c:v>36007</c:v>
                </c:pt>
                <c:pt idx="20">
                  <c:v>36038</c:v>
                </c:pt>
                <c:pt idx="21">
                  <c:v>36068</c:v>
                </c:pt>
                <c:pt idx="22">
                  <c:v>36099</c:v>
                </c:pt>
                <c:pt idx="23">
                  <c:v>36129</c:v>
                </c:pt>
                <c:pt idx="24">
                  <c:v>36160</c:v>
                </c:pt>
                <c:pt idx="25">
                  <c:v>36191</c:v>
                </c:pt>
                <c:pt idx="26">
                  <c:v>36219</c:v>
                </c:pt>
                <c:pt idx="27">
                  <c:v>36250</c:v>
                </c:pt>
                <c:pt idx="28">
                  <c:v>36280</c:v>
                </c:pt>
                <c:pt idx="29">
                  <c:v>36311</c:v>
                </c:pt>
                <c:pt idx="30">
                  <c:v>36341</c:v>
                </c:pt>
                <c:pt idx="31">
                  <c:v>36372</c:v>
                </c:pt>
                <c:pt idx="32">
                  <c:v>36403</c:v>
                </c:pt>
                <c:pt idx="33">
                  <c:v>36433</c:v>
                </c:pt>
                <c:pt idx="34">
                  <c:v>36464</c:v>
                </c:pt>
                <c:pt idx="35">
                  <c:v>36494</c:v>
                </c:pt>
                <c:pt idx="36">
                  <c:v>36525</c:v>
                </c:pt>
                <c:pt idx="37">
                  <c:v>36556</c:v>
                </c:pt>
                <c:pt idx="38">
                  <c:v>36585</c:v>
                </c:pt>
                <c:pt idx="39">
                  <c:v>36616</c:v>
                </c:pt>
                <c:pt idx="40">
                  <c:v>36646</c:v>
                </c:pt>
                <c:pt idx="41">
                  <c:v>36677</c:v>
                </c:pt>
                <c:pt idx="42">
                  <c:v>36707</c:v>
                </c:pt>
                <c:pt idx="43">
                  <c:v>36738</c:v>
                </c:pt>
                <c:pt idx="44">
                  <c:v>36769</c:v>
                </c:pt>
                <c:pt idx="45">
                  <c:v>36799</c:v>
                </c:pt>
                <c:pt idx="46">
                  <c:v>36830</c:v>
                </c:pt>
                <c:pt idx="47">
                  <c:v>36860</c:v>
                </c:pt>
                <c:pt idx="48">
                  <c:v>36891</c:v>
                </c:pt>
                <c:pt idx="49">
                  <c:v>36922</c:v>
                </c:pt>
                <c:pt idx="50">
                  <c:v>36950</c:v>
                </c:pt>
                <c:pt idx="51">
                  <c:v>36981</c:v>
                </c:pt>
                <c:pt idx="52">
                  <c:v>37011</c:v>
                </c:pt>
                <c:pt idx="53">
                  <c:v>37042</c:v>
                </c:pt>
                <c:pt idx="54">
                  <c:v>37072</c:v>
                </c:pt>
                <c:pt idx="55">
                  <c:v>37103</c:v>
                </c:pt>
                <c:pt idx="56">
                  <c:v>37134</c:v>
                </c:pt>
                <c:pt idx="57">
                  <c:v>37164</c:v>
                </c:pt>
                <c:pt idx="58">
                  <c:v>37195</c:v>
                </c:pt>
                <c:pt idx="59">
                  <c:v>37225</c:v>
                </c:pt>
                <c:pt idx="60">
                  <c:v>37256</c:v>
                </c:pt>
                <c:pt idx="61">
                  <c:v>37287</c:v>
                </c:pt>
                <c:pt idx="62">
                  <c:v>37315</c:v>
                </c:pt>
                <c:pt idx="63">
                  <c:v>37346</c:v>
                </c:pt>
                <c:pt idx="64">
                  <c:v>37376</c:v>
                </c:pt>
                <c:pt idx="65">
                  <c:v>37407</c:v>
                </c:pt>
                <c:pt idx="66">
                  <c:v>37437</c:v>
                </c:pt>
                <c:pt idx="67">
                  <c:v>37468</c:v>
                </c:pt>
                <c:pt idx="68">
                  <c:v>37499</c:v>
                </c:pt>
                <c:pt idx="69">
                  <c:v>37529</c:v>
                </c:pt>
                <c:pt idx="70">
                  <c:v>37560</c:v>
                </c:pt>
                <c:pt idx="71">
                  <c:v>37590</c:v>
                </c:pt>
                <c:pt idx="72">
                  <c:v>37621</c:v>
                </c:pt>
                <c:pt idx="73">
                  <c:v>37652</c:v>
                </c:pt>
                <c:pt idx="74">
                  <c:v>37680</c:v>
                </c:pt>
                <c:pt idx="75">
                  <c:v>37711</c:v>
                </c:pt>
                <c:pt idx="76">
                  <c:v>37741</c:v>
                </c:pt>
                <c:pt idx="77">
                  <c:v>37772</c:v>
                </c:pt>
                <c:pt idx="78">
                  <c:v>37802</c:v>
                </c:pt>
                <c:pt idx="79">
                  <c:v>37833</c:v>
                </c:pt>
                <c:pt idx="80">
                  <c:v>37864</c:v>
                </c:pt>
                <c:pt idx="81">
                  <c:v>37894</c:v>
                </c:pt>
                <c:pt idx="82">
                  <c:v>37925</c:v>
                </c:pt>
                <c:pt idx="83">
                  <c:v>37955</c:v>
                </c:pt>
              </c:numCache>
            </c:numRef>
          </c:cat>
          <c:val>
            <c:numRef>
              <c:f>DATA!$D$2:$D$85</c:f>
              <c:numCache>
                <c:formatCode>#,##0.00_);\(#,##0.00\)</c:formatCode>
                <c:ptCount val="84"/>
                <c:pt idx="0">
                  <c:v>365</c:v>
                </c:pt>
                <c:pt idx="1">
                  <c:v>268</c:v>
                </c:pt>
                <c:pt idx="2">
                  <c:v>261</c:v>
                </c:pt>
                <c:pt idx="3">
                  <c:v>307</c:v>
                </c:pt>
                <c:pt idx="4">
                  <c:v>317</c:v>
                </c:pt>
                <c:pt idx="5">
                  <c:v>335</c:v>
                </c:pt>
                <c:pt idx="6">
                  <c:v>373</c:v>
                </c:pt>
                <c:pt idx="7">
                  <c:v>370</c:v>
                </c:pt>
                <c:pt idx="8">
                  <c:v>434</c:v>
                </c:pt>
                <c:pt idx="9">
                  <c:v>433</c:v>
                </c:pt>
                <c:pt idx="10">
                  <c:v>830</c:v>
                </c:pt>
                <c:pt idx="11">
                  <c:v>689</c:v>
                </c:pt>
                <c:pt idx="12">
                  <c:v>611</c:v>
                </c:pt>
                <c:pt idx="13">
                  <c:v>593</c:v>
                </c:pt>
                <c:pt idx="14">
                  <c:v>573</c:v>
                </c:pt>
                <c:pt idx="15">
                  <c:v>571</c:v>
                </c:pt>
                <c:pt idx="16">
                  <c:v>518</c:v>
                </c:pt>
                <c:pt idx="17">
                  <c:v>491</c:v>
                </c:pt>
                <c:pt idx="18">
                  <c:v>483</c:v>
                </c:pt>
                <c:pt idx="19">
                  <c:v>484</c:v>
                </c:pt>
                <c:pt idx="20">
                  <c:v>583</c:v>
                </c:pt>
                <c:pt idx="21">
                  <c:v>455</c:v>
                </c:pt>
                <c:pt idx="22">
                  <c:v>452</c:v>
                </c:pt>
                <c:pt idx="23">
                  <c:v>649</c:v>
                </c:pt>
                <c:pt idx="24">
                  <c:v>484</c:v>
                </c:pt>
                <c:pt idx="25">
                  <c:v>528</c:v>
                </c:pt>
                <c:pt idx="26">
                  <c:v>586</c:v>
                </c:pt>
                <c:pt idx="27">
                  <c:v>566</c:v>
                </c:pt>
                <c:pt idx="28">
                  <c:v>576</c:v>
                </c:pt>
                <c:pt idx="29">
                  <c:v>557</c:v>
                </c:pt>
                <c:pt idx="30">
                  <c:v>546</c:v>
                </c:pt>
                <c:pt idx="31">
                  <c:v>540</c:v>
                </c:pt>
                <c:pt idx="32">
                  <c:v>601</c:v>
                </c:pt>
                <c:pt idx="33">
                  <c:v>684</c:v>
                </c:pt>
                <c:pt idx="34">
                  <c:v>813</c:v>
                </c:pt>
                <c:pt idx="35">
                  <c:v>944</c:v>
                </c:pt>
                <c:pt idx="36">
                  <c:v>988</c:v>
                </c:pt>
                <c:pt idx="37">
                  <c:v>747</c:v>
                </c:pt>
                <c:pt idx="38">
                  <c:v>1092</c:v>
                </c:pt>
                <c:pt idx="39">
                  <c:v>836</c:v>
                </c:pt>
                <c:pt idx="40">
                  <c:v>885</c:v>
                </c:pt>
                <c:pt idx="41">
                  <c:v>838</c:v>
                </c:pt>
                <c:pt idx="42">
                  <c:v>848</c:v>
                </c:pt>
                <c:pt idx="43">
                  <c:v>881</c:v>
                </c:pt>
                <c:pt idx="44">
                  <c:v>976</c:v>
                </c:pt>
                <c:pt idx="45">
                  <c:v>1134</c:v>
                </c:pt>
                <c:pt idx="46">
                  <c:v>1333</c:v>
                </c:pt>
                <c:pt idx="47">
                  <c:v>1530</c:v>
                </c:pt>
                <c:pt idx="48">
                  <c:v>1478</c:v>
                </c:pt>
                <c:pt idx="49">
                  <c:v>1299</c:v>
                </c:pt>
                <c:pt idx="50">
                  <c:v>1509</c:v>
                </c:pt>
                <c:pt idx="51">
                  <c:v>1307</c:v>
                </c:pt>
                <c:pt idx="52">
                  <c:v>1386</c:v>
                </c:pt>
                <c:pt idx="53">
                  <c:v>1921</c:v>
                </c:pt>
                <c:pt idx="54">
                  <c:v>1702</c:v>
                </c:pt>
                <c:pt idx="55">
                  <c:v>1746</c:v>
                </c:pt>
                <c:pt idx="56">
                  <c:v>1971</c:v>
                </c:pt>
                <c:pt idx="57">
                  <c:v>2040</c:v>
                </c:pt>
                <c:pt idx="58">
                  <c:v>2596</c:v>
                </c:pt>
                <c:pt idx="59">
                  <c:v>3153</c:v>
                </c:pt>
                <c:pt idx="60">
                  <c:v>2660</c:v>
                </c:pt>
                <c:pt idx="61">
                  <c:v>2597</c:v>
                </c:pt>
                <c:pt idx="62">
                  <c:v>2605</c:v>
                </c:pt>
                <c:pt idx="63">
                  <c:v>2594</c:v>
                </c:pt>
                <c:pt idx="64">
                  <c:v>2937</c:v>
                </c:pt>
                <c:pt idx="65">
                  <c:v>2313</c:v>
                </c:pt>
                <c:pt idx="66">
                  <c:v>2199</c:v>
                </c:pt>
                <c:pt idx="67">
                  <c:v>2373</c:v>
                </c:pt>
                <c:pt idx="68">
                  <c:v>2589</c:v>
                </c:pt>
                <c:pt idx="69">
                  <c:v>2499</c:v>
                </c:pt>
                <c:pt idx="70">
                  <c:v>3268</c:v>
                </c:pt>
                <c:pt idx="71">
                  <c:v>3030</c:v>
                </c:pt>
                <c:pt idx="72">
                  <c:v>2800</c:v>
                </c:pt>
                <c:pt idx="73">
                  <c:v>3256</c:v>
                </c:pt>
                <c:pt idx="74">
                  <c:v>3612</c:v>
                </c:pt>
                <c:pt idx="75">
                  <c:v>3988</c:v>
                </c:pt>
                <c:pt idx="76">
                  <c:v>4341</c:v>
                </c:pt>
                <c:pt idx="77">
                  <c:v>4437</c:v>
                </c:pt>
                <c:pt idx="78">
                  <c:v>4584</c:v>
                </c:pt>
                <c:pt idx="79">
                  <c:v>4729</c:v>
                </c:pt>
                <c:pt idx="80">
                  <c:v>5084</c:v>
                </c:pt>
                <c:pt idx="81">
                  <c:v>5641</c:v>
                </c:pt>
                <c:pt idx="82">
                  <c:v>5813</c:v>
                </c:pt>
                <c:pt idx="83">
                  <c:v>6637</c:v>
                </c:pt>
              </c:numCache>
            </c:numRef>
          </c:val>
        </c:ser>
        <c:ser>
          <c:idx val="1"/>
          <c:order val="2"/>
          <c:tx>
            <c:strRef>
              <c:f>DATA!$D$1</c:f>
            </c:strRef>
          </c:tx>
          <c:spPr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c:spPr>
          <c:cat>
            <c:multiLvlStrRef>
              <c:f>DATA!$A$2:$A$85</c:f>
            </c:multiLvlStrRef>
          </c:cat>
          <c:val>
            <c:numRef>
              <c:f>DATA!$D$2:$D$85</c:f>
            </c:numRef>
          </c:val>
        </c:ser>
        <c:ser>
          <c:idx val="0"/>
          <c:order val="1"/>
          <c:tx>
            <c:strRef>
              <c:f>DATA!$C$1</c:f>
              <c:strCache>
                <c:ptCount val="1"/>
                <c:pt idx="0">
                  <c:v>WebServices</c:v>
                </c:pt>
              </c:strCache>
            </c:strRef>
          </c:tx>
          <c:spPr>
            <a:ln w="57150" cmpd="sng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DATA!$A$2:$A$85</c:f>
              <c:numCache>
                <c:formatCode>mmm\-yyyy</c:formatCode>
                <c:ptCount val="84"/>
                <c:pt idx="0">
                  <c:v>35430</c:v>
                </c:pt>
                <c:pt idx="1">
                  <c:v>35461</c:v>
                </c:pt>
                <c:pt idx="2">
                  <c:v>35489</c:v>
                </c:pt>
                <c:pt idx="3">
                  <c:v>35520</c:v>
                </c:pt>
                <c:pt idx="4">
                  <c:v>35550</c:v>
                </c:pt>
                <c:pt idx="5">
                  <c:v>35581</c:v>
                </c:pt>
                <c:pt idx="6">
                  <c:v>35611</c:v>
                </c:pt>
                <c:pt idx="7">
                  <c:v>35642</c:v>
                </c:pt>
                <c:pt idx="8">
                  <c:v>35673</c:v>
                </c:pt>
                <c:pt idx="9">
                  <c:v>35703</c:v>
                </c:pt>
                <c:pt idx="10">
                  <c:v>35734</c:v>
                </c:pt>
                <c:pt idx="11">
                  <c:v>35764</c:v>
                </c:pt>
                <c:pt idx="12">
                  <c:v>35795</c:v>
                </c:pt>
                <c:pt idx="13">
                  <c:v>35826</c:v>
                </c:pt>
                <c:pt idx="14">
                  <c:v>35854</c:v>
                </c:pt>
                <c:pt idx="15">
                  <c:v>35885</c:v>
                </c:pt>
                <c:pt idx="16">
                  <c:v>35915</c:v>
                </c:pt>
                <c:pt idx="17">
                  <c:v>35946</c:v>
                </c:pt>
                <c:pt idx="18">
                  <c:v>35976</c:v>
                </c:pt>
                <c:pt idx="19">
                  <c:v>36007</c:v>
                </c:pt>
                <c:pt idx="20">
                  <c:v>36038</c:v>
                </c:pt>
                <c:pt idx="21">
                  <c:v>36068</c:v>
                </c:pt>
                <c:pt idx="22">
                  <c:v>36099</c:v>
                </c:pt>
                <c:pt idx="23">
                  <c:v>36129</c:v>
                </c:pt>
                <c:pt idx="24">
                  <c:v>36160</c:v>
                </c:pt>
                <c:pt idx="25">
                  <c:v>36191</c:v>
                </c:pt>
                <c:pt idx="26">
                  <c:v>36219</c:v>
                </c:pt>
                <c:pt idx="27">
                  <c:v>36250</c:v>
                </c:pt>
                <c:pt idx="28">
                  <c:v>36280</c:v>
                </c:pt>
                <c:pt idx="29">
                  <c:v>36311</c:v>
                </c:pt>
                <c:pt idx="30">
                  <c:v>36341</c:v>
                </c:pt>
                <c:pt idx="31">
                  <c:v>36372</c:v>
                </c:pt>
                <c:pt idx="32">
                  <c:v>36403</c:v>
                </c:pt>
                <c:pt idx="33">
                  <c:v>36433</c:v>
                </c:pt>
                <c:pt idx="34">
                  <c:v>36464</c:v>
                </c:pt>
                <c:pt idx="35">
                  <c:v>36494</c:v>
                </c:pt>
                <c:pt idx="36">
                  <c:v>36525</c:v>
                </c:pt>
                <c:pt idx="37">
                  <c:v>36556</c:v>
                </c:pt>
                <c:pt idx="38">
                  <c:v>36585</c:v>
                </c:pt>
                <c:pt idx="39">
                  <c:v>36616</c:v>
                </c:pt>
                <c:pt idx="40">
                  <c:v>36646</c:v>
                </c:pt>
                <c:pt idx="41">
                  <c:v>36677</c:v>
                </c:pt>
                <c:pt idx="42">
                  <c:v>36707</c:v>
                </c:pt>
                <c:pt idx="43">
                  <c:v>36738</c:v>
                </c:pt>
                <c:pt idx="44">
                  <c:v>36769</c:v>
                </c:pt>
                <c:pt idx="45">
                  <c:v>36799</c:v>
                </c:pt>
                <c:pt idx="46">
                  <c:v>36830</c:v>
                </c:pt>
                <c:pt idx="47">
                  <c:v>36860</c:v>
                </c:pt>
                <c:pt idx="48">
                  <c:v>36891</c:v>
                </c:pt>
                <c:pt idx="49">
                  <c:v>36922</c:v>
                </c:pt>
                <c:pt idx="50">
                  <c:v>36950</c:v>
                </c:pt>
                <c:pt idx="51">
                  <c:v>36981</c:v>
                </c:pt>
                <c:pt idx="52">
                  <c:v>37011</c:v>
                </c:pt>
                <c:pt idx="53">
                  <c:v>37042</c:v>
                </c:pt>
                <c:pt idx="54">
                  <c:v>37072</c:v>
                </c:pt>
                <c:pt idx="55">
                  <c:v>37103</c:v>
                </c:pt>
                <c:pt idx="56">
                  <c:v>37134</c:v>
                </c:pt>
                <c:pt idx="57">
                  <c:v>37164</c:v>
                </c:pt>
                <c:pt idx="58">
                  <c:v>37195</c:v>
                </c:pt>
                <c:pt idx="59">
                  <c:v>37225</c:v>
                </c:pt>
                <c:pt idx="60">
                  <c:v>37256</c:v>
                </c:pt>
                <c:pt idx="61">
                  <c:v>37287</c:v>
                </c:pt>
                <c:pt idx="62">
                  <c:v>37315</c:v>
                </c:pt>
                <c:pt idx="63">
                  <c:v>37346</c:v>
                </c:pt>
                <c:pt idx="64">
                  <c:v>37376</c:v>
                </c:pt>
                <c:pt idx="65">
                  <c:v>37407</c:v>
                </c:pt>
                <c:pt idx="66">
                  <c:v>37437</c:v>
                </c:pt>
                <c:pt idx="67">
                  <c:v>37468</c:v>
                </c:pt>
                <c:pt idx="68">
                  <c:v>37499</c:v>
                </c:pt>
                <c:pt idx="69">
                  <c:v>37529</c:v>
                </c:pt>
                <c:pt idx="70">
                  <c:v>37560</c:v>
                </c:pt>
                <c:pt idx="71">
                  <c:v>37590</c:v>
                </c:pt>
                <c:pt idx="72">
                  <c:v>37621</c:v>
                </c:pt>
                <c:pt idx="73">
                  <c:v>37652</c:v>
                </c:pt>
                <c:pt idx="74">
                  <c:v>37680</c:v>
                </c:pt>
                <c:pt idx="75">
                  <c:v>37711</c:v>
                </c:pt>
                <c:pt idx="76">
                  <c:v>37741</c:v>
                </c:pt>
                <c:pt idx="77">
                  <c:v>37772</c:v>
                </c:pt>
                <c:pt idx="78">
                  <c:v>37802</c:v>
                </c:pt>
                <c:pt idx="79">
                  <c:v>37833</c:v>
                </c:pt>
                <c:pt idx="80">
                  <c:v>37864</c:v>
                </c:pt>
                <c:pt idx="81">
                  <c:v>37894</c:v>
                </c:pt>
                <c:pt idx="82">
                  <c:v>37925</c:v>
                </c:pt>
                <c:pt idx="83">
                  <c:v>37955</c:v>
                </c:pt>
              </c:numCache>
            </c:numRef>
          </c:cat>
          <c:val>
            <c:numRef>
              <c:f>DATA!$C$2:$C$85</c:f>
              <c:numCache>
                <c:formatCode>#,##0.00_);\(#,##0.00\)</c:formatCode>
                <c:ptCount val="84"/>
                <c:pt idx="0">
                  <c:v>-200</c:v>
                </c:pt>
                <c:pt idx="1">
                  <c:v>-200</c:v>
                </c:pt>
                <c:pt idx="2">
                  <c:v>-200</c:v>
                </c:pt>
                <c:pt idx="3">
                  <c:v>-200</c:v>
                </c:pt>
                <c:pt idx="4">
                  <c:v>-200</c:v>
                </c:pt>
                <c:pt idx="5">
                  <c:v>-200</c:v>
                </c:pt>
                <c:pt idx="6">
                  <c:v>-200</c:v>
                </c:pt>
                <c:pt idx="7">
                  <c:v>-200</c:v>
                </c:pt>
                <c:pt idx="8">
                  <c:v>-200</c:v>
                </c:pt>
                <c:pt idx="9">
                  <c:v>-200</c:v>
                </c:pt>
                <c:pt idx="10">
                  <c:v>-200</c:v>
                </c:pt>
                <c:pt idx="11">
                  <c:v>-200</c:v>
                </c:pt>
                <c:pt idx="12">
                  <c:v>-200</c:v>
                </c:pt>
                <c:pt idx="13">
                  <c:v>-200</c:v>
                </c:pt>
                <c:pt idx="14">
                  <c:v>-200</c:v>
                </c:pt>
                <c:pt idx="15">
                  <c:v>-200</c:v>
                </c:pt>
                <c:pt idx="16">
                  <c:v>-200</c:v>
                </c:pt>
                <c:pt idx="17">
                  <c:v>-200</c:v>
                </c:pt>
                <c:pt idx="18">
                  <c:v>-200</c:v>
                </c:pt>
                <c:pt idx="19">
                  <c:v>-200</c:v>
                </c:pt>
                <c:pt idx="20">
                  <c:v>-200</c:v>
                </c:pt>
                <c:pt idx="21">
                  <c:v>-200</c:v>
                </c:pt>
                <c:pt idx="22">
                  <c:v>-200</c:v>
                </c:pt>
                <c:pt idx="23">
                  <c:v>-200</c:v>
                </c:pt>
                <c:pt idx="24">
                  <c:v>-200</c:v>
                </c:pt>
                <c:pt idx="25">
                  <c:v>-200</c:v>
                </c:pt>
                <c:pt idx="26">
                  <c:v>-200</c:v>
                </c:pt>
                <c:pt idx="27">
                  <c:v>-200</c:v>
                </c:pt>
                <c:pt idx="28">
                  <c:v>-200</c:v>
                </c:pt>
                <c:pt idx="29">
                  <c:v>-200</c:v>
                </c:pt>
                <c:pt idx="30">
                  <c:v>-200</c:v>
                </c:pt>
                <c:pt idx="31">
                  <c:v>-200</c:v>
                </c:pt>
                <c:pt idx="32">
                  <c:v>-200</c:v>
                </c:pt>
                <c:pt idx="33">
                  <c:v>-200</c:v>
                </c:pt>
                <c:pt idx="34">
                  <c:v>-200</c:v>
                </c:pt>
                <c:pt idx="35">
                  <c:v>-200</c:v>
                </c:pt>
                <c:pt idx="36">
                  <c:v>-200</c:v>
                </c:pt>
                <c:pt idx="37">
                  <c:v>-200</c:v>
                </c:pt>
                <c:pt idx="38">
                  <c:v>-200</c:v>
                </c:pt>
                <c:pt idx="39">
                  <c:v>-200</c:v>
                </c:pt>
                <c:pt idx="40">
                  <c:v>-200</c:v>
                </c:pt>
                <c:pt idx="41">
                  <c:v>-200</c:v>
                </c:pt>
                <c:pt idx="42">
                  <c:v>-200</c:v>
                </c:pt>
                <c:pt idx="43">
                  <c:v>-200</c:v>
                </c:pt>
                <c:pt idx="44">
                  <c:v>-200</c:v>
                </c:pt>
                <c:pt idx="45">
                  <c:v>-200</c:v>
                </c:pt>
                <c:pt idx="46">
                  <c:v>-200</c:v>
                </c:pt>
                <c:pt idx="47">
                  <c:v>-200</c:v>
                </c:pt>
                <c:pt idx="48">
                  <c:v>-200</c:v>
                </c:pt>
                <c:pt idx="49">
                  <c:v>-200</c:v>
                </c:pt>
                <c:pt idx="50">
                  <c:v>-200</c:v>
                </c:pt>
                <c:pt idx="51">
                  <c:v>-200</c:v>
                </c:pt>
                <c:pt idx="52">
                  <c:v>-200</c:v>
                </c:pt>
                <c:pt idx="53">
                  <c:v>-200</c:v>
                </c:pt>
                <c:pt idx="54">
                  <c:v>-200</c:v>
                </c:pt>
                <c:pt idx="55">
                  <c:v>-200</c:v>
                </c:pt>
                <c:pt idx="56">
                  <c:v>-200</c:v>
                </c:pt>
                <c:pt idx="57">
                  <c:v>-200</c:v>
                </c:pt>
                <c:pt idx="58">
                  <c:v>-200</c:v>
                </c:pt>
                <c:pt idx="59">
                  <c:v>-200</c:v>
                </c:pt>
                <c:pt idx="60">
                  <c:v>-200</c:v>
                </c:pt>
                <c:pt idx="61">
                  <c:v>-200</c:v>
                </c:pt>
                <c:pt idx="62">
                  <c:v>200</c:v>
                </c:pt>
                <c:pt idx="63">
                  <c:v>200</c:v>
                </c:pt>
                <c:pt idx="64">
                  <c:v>350</c:v>
                </c:pt>
                <c:pt idx="65">
                  <c:v>150</c:v>
                </c:pt>
                <c:pt idx="66">
                  <c:v>150</c:v>
                </c:pt>
                <c:pt idx="67">
                  <c:v>200</c:v>
                </c:pt>
                <c:pt idx="68">
                  <c:v>250</c:v>
                </c:pt>
                <c:pt idx="69">
                  <c:v>700</c:v>
                </c:pt>
                <c:pt idx="70">
                  <c:v>1500</c:v>
                </c:pt>
                <c:pt idx="71">
                  <c:v>1200</c:v>
                </c:pt>
                <c:pt idx="72">
                  <c:v>1689</c:v>
                </c:pt>
                <c:pt idx="73">
                  <c:v>2150</c:v>
                </c:pt>
                <c:pt idx="74">
                  <c:v>2437</c:v>
                </c:pt>
                <c:pt idx="75">
                  <c:v>2566</c:v>
                </c:pt>
                <c:pt idx="76">
                  <c:v>3558</c:v>
                </c:pt>
                <c:pt idx="77">
                  <c:v>4044</c:v>
                </c:pt>
                <c:pt idx="78">
                  <c:v>4784</c:v>
                </c:pt>
                <c:pt idx="79">
                  <c:v>4906</c:v>
                </c:pt>
                <c:pt idx="80">
                  <c:v>6095</c:v>
                </c:pt>
                <c:pt idx="81">
                  <c:v>7248</c:v>
                </c:pt>
                <c:pt idx="82">
                  <c:v>8050</c:v>
                </c:pt>
                <c:pt idx="83">
                  <c:v>9500</c:v>
                </c:pt>
              </c:numCache>
            </c:numRef>
          </c:val>
        </c:ser>
        <c:ser>
          <c:idx val="3"/>
          <c:order val="3"/>
          <c:tx>
            <c:strRef>
              <c:f>DATA!$C$1</c:f>
            </c:strRef>
          </c:tx>
          <c:spPr>
            <a:ln w="50800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c:spPr>
          <c:cat>
            <c:multiLvlStrRef>
              <c:f>DATA!$A$2:$A$85</c:f>
            </c:multiLvlStrRef>
          </c:cat>
          <c:val>
            <c:numRef>
              <c:f>DATA!$C$2:$C$85</c:f>
            </c:numRef>
          </c:val>
        </c:ser>
        <c:ser>
          <c:idx val="4"/>
          <c:order val="4"/>
          <c:tx>
            <c:strRef>
              <c:f>DATA!$D$1</c:f>
            </c:strRef>
          </c:tx>
          <c:spPr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c:spPr>
          <c:cat>
            <c:multiLvlStrRef>
              <c:f>DATA!$A$2:$A$85</c:f>
            </c:multiLvlStrRef>
          </c:cat>
          <c:val>
            <c:numRef>
              <c:f>DATA!$D$2:$D$85</c:f>
            </c:numRef>
          </c:val>
        </c:ser>
        <c:ser>
          <c:idx val="5"/>
          <c:order val="5"/>
          <c:tx>
            <c:strRef>
              <c:f>DATA!$C$1</c:f>
            </c:strRef>
          </c:tx>
          <c:spPr>
            <a:ln w="50800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c:spPr>
          <c:cat>
            <c:multiLvlStrRef>
              <c:f>DATA!$A$2:$A$85</c:f>
            </c:multiLvlStrRef>
          </c:cat>
          <c:val>
            <c:numRef>
              <c:f>DATA!$C$2:$C$85</c:f>
            </c:numRef>
          </c:val>
        </c:ser>
        <c:marker val="1"/>
        <c:axId val="65978752"/>
        <c:axId val="65980288"/>
      </c:lineChart>
      <c:dateAx>
        <c:axId val="65978752"/>
        <c:scaling>
          <c:orientation val="minMax"/>
          <c:max val="37955"/>
          <c:min val="35430"/>
        </c:scaling>
        <c:axPos val="b"/>
        <c:numFmt formatCode="yy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t" anchorCtr="1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"/>
                <a:ea typeface="Arial"/>
                <a:cs typeface="Arial"/>
              </a:defRPr>
            </a:pPr>
            <a:endParaRPr lang="en-US"/>
          </a:p>
        </c:txPr>
        <c:crossAx val="65980288"/>
        <c:crosses val="autoZero"/>
        <c:lblOffset val="100"/>
        <c:majorUnit val="1"/>
        <c:majorTimeUnit val="years"/>
        <c:minorUnit val="1"/>
        <c:minorTimeUnit val="years"/>
      </c:dateAx>
      <c:valAx>
        <c:axId val="65980288"/>
        <c:scaling>
          <c:orientation val="minMax"/>
          <c:min val="0"/>
        </c:scaling>
        <c:delete val="1"/>
        <c:axPos val="l"/>
        <c:numFmt formatCode="#,##0.00_);\(#,##0.00\)" sourceLinked="1"/>
        <c:tickLblPos val="nextTo"/>
        <c:crossAx val="65978752"/>
        <c:crossesAt val="35430"/>
        <c:crossBetween val="between"/>
      </c:valAx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65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0">
              <a:gsLst>
                <a:gs pos="0">
                  <a:srgbClr val="1F497D"/>
                </a:gs>
                <a:gs pos="25999">
                  <a:srgbClr val="1F497D"/>
                </a:gs>
                <a:gs pos="100000">
                  <a:srgbClr val="A2BD90"/>
                </a:gs>
              </a:gsLst>
              <a:lin ang="16620000"/>
            </a:gradFill>
            <a:ln w="25410">
              <a:noFill/>
            </a:ln>
          </c:spPr>
          <c:cat>
            <c:strRef>
              <c:f>Sheet1!$A$2:$A$4</c:f>
              <c:strCache>
                <c:ptCount val="3"/>
                <c:pt idx="0">
                  <c:v>Q1 2006</c:v>
                </c:pt>
                <c:pt idx="1">
                  <c:v>Q1 2007</c:v>
                </c:pt>
                <c:pt idx="2">
                  <c:v>Q1 2008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160000</c:v>
                </c:pt>
                <c:pt idx="1">
                  <c:v>240000</c:v>
                </c:pt>
                <c:pt idx="2">
                  <c:v>370000</c:v>
                </c:pt>
              </c:numCache>
            </c:numRef>
          </c:val>
        </c:ser>
        <c:shape val="box"/>
        <c:axId val="84169088"/>
        <c:axId val="84170624"/>
        <c:axId val="0"/>
      </c:bar3DChart>
      <c:catAx>
        <c:axId val="84169088"/>
        <c:scaling>
          <c:orientation val="minMax"/>
        </c:scaling>
        <c:delete val="1"/>
        <c:axPos val="b"/>
        <c:tickLblPos val="nextTo"/>
        <c:crossAx val="84170624"/>
        <c:crosses val="autoZero"/>
        <c:auto val="1"/>
        <c:lblAlgn val="ctr"/>
        <c:lblOffset val="100"/>
      </c:catAx>
      <c:valAx>
        <c:axId val="84170624"/>
        <c:scaling>
          <c:orientation val="minMax"/>
        </c:scaling>
        <c:delete val="1"/>
        <c:axPos val="l"/>
        <c:numFmt formatCode="#,##0" sourceLinked="1"/>
        <c:tickLblPos val="nextTo"/>
        <c:crossAx val="84169088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80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922270098397843E-2"/>
          <c:y val="1.8167166756512903E-2"/>
          <c:w val="0.90929992758738165"/>
          <c:h val="0.86212034175339802"/>
        </c:manualLayout>
      </c:layout>
      <c:scatterChart>
        <c:scatterStyle val="smoothMarker"/>
        <c:ser>
          <c:idx val="0"/>
          <c:order val="0"/>
          <c:tx>
            <c:strRef>
              <c:f>'historical_running_by_user-1'!$D$1</c:f>
              <c:strCache>
                <c:ptCount val="1"/>
                <c:pt idx="0">
                  <c:v>{Running}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'historical_running_by_user-1'!$C$2:$C$194</c:f>
              <c:numCache>
                <c:formatCode>m/d/yy\ h:mm;@</c:formatCode>
                <c:ptCount val="193"/>
                <c:pt idx="0">
                  <c:v>39548.791666261306</c:v>
                </c:pt>
                <c:pt idx="1">
                  <c:v>39548.833332986113</c:v>
                </c:pt>
                <c:pt idx="2">
                  <c:v>39548.87499971065</c:v>
                </c:pt>
                <c:pt idx="3">
                  <c:v>39548.916666435201</c:v>
                </c:pt>
                <c:pt idx="4">
                  <c:v>39548.958333159884</c:v>
                </c:pt>
                <c:pt idx="5">
                  <c:v>39548.999999884196</c:v>
                </c:pt>
                <c:pt idx="6">
                  <c:v>39549.041666666584</c:v>
                </c:pt>
                <c:pt idx="7">
                  <c:v>39549.083333333336</c:v>
                </c:pt>
                <c:pt idx="8">
                  <c:v>39549.124999999993</c:v>
                </c:pt>
                <c:pt idx="9">
                  <c:v>39549.166666666584</c:v>
                </c:pt>
                <c:pt idx="10">
                  <c:v>39549.208333333336</c:v>
                </c:pt>
                <c:pt idx="11">
                  <c:v>39549.25</c:v>
                </c:pt>
                <c:pt idx="12">
                  <c:v>39549.291666666417</c:v>
                </c:pt>
                <c:pt idx="13">
                  <c:v>39549.333333333336</c:v>
                </c:pt>
                <c:pt idx="14">
                  <c:v>39549.375</c:v>
                </c:pt>
                <c:pt idx="15">
                  <c:v>39549.416666666657</c:v>
                </c:pt>
                <c:pt idx="16">
                  <c:v>39549.458333333343</c:v>
                </c:pt>
                <c:pt idx="17">
                  <c:v>39549.5</c:v>
                </c:pt>
                <c:pt idx="18">
                  <c:v>39549.541666666584</c:v>
                </c:pt>
                <c:pt idx="19">
                  <c:v>39549.583333333336</c:v>
                </c:pt>
                <c:pt idx="20">
                  <c:v>39549.624999999993</c:v>
                </c:pt>
                <c:pt idx="21">
                  <c:v>39549.666666666584</c:v>
                </c:pt>
                <c:pt idx="22">
                  <c:v>39549.708333333336</c:v>
                </c:pt>
                <c:pt idx="23">
                  <c:v>39549.75</c:v>
                </c:pt>
                <c:pt idx="24">
                  <c:v>39549.791666666417</c:v>
                </c:pt>
                <c:pt idx="25">
                  <c:v>39549.833333333336</c:v>
                </c:pt>
                <c:pt idx="26">
                  <c:v>39549.875</c:v>
                </c:pt>
                <c:pt idx="27">
                  <c:v>39549.916666666657</c:v>
                </c:pt>
                <c:pt idx="28">
                  <c:v>39549.958333333343</c:v>
                </c:pt>
                <c:pt idx="29">
                  <c:v>39550</c:v>
                </c:pt>
                <c:pt idx="30">
                  <c:v>39550.041666666584</c:v>
                </c:pt>
                <c:pt idx="31">
                  <c:v>39550.083333333336</c:v>
                </c:pt>
                <c:pt idx="32">
                  <c:v>39550.124999999993</c:v>
                </c:pt>
                <c:pt idx="33">
                  <c:v>39550.166666666584</c:v>
                </c:pt>
                <c:pt idx="34">
                  <c:v>39550.208333333336</c:v>
                </c:pt>
                <c:pt idx="35">
                  <c:v>39550.25</c:v>
                </c:pt>
                <c:pt idx="36">
                  <c:v>39550.291666666417</c:v>
                </c:pt>
                <c:pt idx="37">
                  <c:v>39550.333333333336</c:v>
                </c:pt>
                <c:pt idx="38">
                  <c:v>39550.375</c:v>
                </c:pt>
                <c:pt idx="39">
                  <c:v>39550.416666666657</c:v>
                </c:pt>
                <c:pt idx="40">
                  <c:v>39550.458333333343</c:v>
                </c:pt>
                <c:pt idx="41">
                  <c:v>39550.5</c:v>
                </c:pt>
                <c:pt idx="42">
                  <c:v>39550.541666666584</c:v>
                </c:pt>
                <c:pt idx="43">
                  <c:v>39550.583333333336</c:v>
                </c:pt>
                <c:pt idx="44">
                  <c:v>39550.624999999993</c:v>
                </c:pt>
                <c:pt idx="45">
                  <c:v>39550.666666666584</c:v>
                </c:pt>
                <c:pt idx="46">
                  <c:v>39550.708333333336</c:v>
                </c:pt>
                <c:pt idx="47">
                  <c:v>39550.75</c:v>
                </c:pt>
                <c:pt idx="48">
                  <c:v>39550.791666666417</c:v>
                </c:pt>
                <c:pt idx="49">
                  <c:v>39550.833333333336</c:v>
                </c:pt>
                <c:pt idx="50">
                  <c:v>39550.875</c:v>
                </c:pt>
                <c:pt idx="51">
                  <c:v>39550.916666666657</c:v>
                </c:pt>
                <c:pt idx="52">
                  <c:v>39550.958333333343</c:v>
                </c:pt>
                <c:pt idx="53">
                  <c:v>39551</c:v>
                </c:pt>
                <c:pt idx="54">
                  <c:v>39551.041666666584</c:v>
                </c:pt>
                <c:pt idx="55">
                  <c:v>39551.083333333336</c:v>
                </c:pt>
                <c:pt idx="56">
                  <c:v>39551.124999999993</c:v>
                </c:pt>
                <c:pt idx="57">
                  <c:v>39551.166666666584</c:v>
                </c:pt>
                <c:pt idx="58">
                  <c:v>39551.208333333336</c:v>
                </c:pt>
                <c:pt idx="59">
                  <c:v>39551.25</c:v>
                </c:pt>
                <c:pt idx="60">
                  <c:v>39551.291666666417</c:v>
                </c:pt>
                <c:pt idx="61">
                  <c:v>39551.333333333336</c:v>
                </c:pt>
                <c:pt idx="62">
                  <c:v>39551.375</c:v>
                </c:pt>
                <c:pt idx="63">
                  <c:v>39551.416666666657</c:v>
                </c:pt>
                <c:pt idx="64">
                  <c:v>39551.458333333343</c:v>
                </c:pt>
                <c:pt idx="65">
                  <c:v>39551.5</c:v>
                </c:pt>
                <c:pt idx="66">
                  <c:v>39551.541666666584</c:v>
                </c:pt>
                <c:pt idx="67">
                  <c:v>39551.583333333336</c:v>
                </c:pt>
                <c:pt idx="68">
                  <c:v>39551.624999999993</c:v>
                </c:pt>
                <c:pt idx="69">
                  <c:v>39551.666666666584</c:v>
                </c:pt>
                <c:pt idx="70">
                  <c:v>39551.708333333336</c:v>
                </c:pt>
                <c:pt idx="71">
                  <c:v>39551.75</c:v>
                </c:pt>
                <c:pt idx="72">
                  <c:v>39551.791666666417</c:v>
                </c:pt>
                <c:pt idx="73">
                  <c:v>39551.833333333336</c:v>
                </c:pt>
                <c:pt idx="74">
                  <c:v>39551.875</c:v>
                </c:pt>
                <c:pt idx="75">
                  <c:v>39551.916666666657</c:v>
                </c:pt>
                <c:pt idx="76">
                  <c:v>39551.958333333343</c:v>
                </c:pt>
                <c:pt idx="77">
                  <c:v>39552</c:v>
                </c:pt>
                <c:pt idx="78">
                  <c:v>39552.041666666584</c:v>
                </c:pt>
                <c:pt idx="79">
                  <c:v>39552.083333333336</c:v>
                </c:pt>
                <c:pt idx="80">
                  <c:v>39552.124999999993</c:v>
                </c:pt>
                <c:pt idx="81">
                  <c:v>39552.166666666584</c:v>
                </c:pt>
                <c:pt idx="82">
                  <c:v>39552.208333333336</c:v>
                </c:pt>
                <c:pt idx="83">
                  <c:v>39552.25</c:v>
                </c:pt>
                <c:pt idx="84">
                  <c:v>39552.291666666417</c:v>
                </c:pt>
                <c:pt idx="85">
                  <c:v>39552.333333333336</c:v>
                </c:pt>
                <c:pt idx="86">
                  <c:v>39552.375</c:v>
                </c:pt>
                <c:pt idx="87">
                  <c:v>39552.416666666657</c:v>
                </c:pt>
                <c:pt idx="88">
                  <c:v>39552.458333333343</c:v>
                </c:pt>
                <c:pt idx="89">
                  <c:v>39552.5</c:v>
                </c:pt>
                <c:pt idx="90">
                  <c:v>39552.541666666584</c:v>
                </c:pt>
                <c:pt idx="91">
                  <c:v>39552.583333333336</c:v>
                </c:pt>
                <c:pt idx="92">
                  <c:v>39552.624999999993</c:v>
                </c:pt>
                <c:pt idx="93">
                  <c:v>39552.666666666584</c:v>
                </c:pt>
                <c:pt idx="94">
                  <c:v>39552.708333333336</c:v>
                </c:pt>
                <c:pt idx="95">
                  <c:v>39552.75</c:v>
                </c:pt>
                <c:pt idx="96">
                  <c:v>39552.791666666417</c:v>
                </c:pt>
                <c:pt idx="97">
                  <c:v>39552.833333333336</c:v>
                </c:pt>
                <c:pt idx="98">
                  <c:v>39552.875</c:v>
                </c:pt>
                <c:pt idx="99">
                  <c:v>39552.916666666657</c:v>
                </c:pt>
                <c:pt idx="100">
                  <c:v>39552.958333333343</c:v>
                </c:pt>
                <c:pt idx="101">
                  <c:v>39553</c:v>
                </c:pt>
                <c:pt idx="102">
                  <c:v>39553.041666666584</c:v>
                </c:pt>
                <c:pt idx="103">
                  <c:v>39553.083333333336</c:v>
                </c:pt>
                <c:pt idx="104">
                  <c:v>39553.124999999993</c:v>
                </c:pt>
                <c:pt idx="105">
                  <c:v>39553.166666666584</c:v>
                </c:pt>
                <c:pt idx="106">
                  <c:v>39553.208333333336</c:v>
                </c:pt>
                <c:pt idx="107">
                  <c:v>39553.25</c:v>
                </c:pt>
                <c:pt idx="108">
                  <c:v>39553.291666666417</c:v>
                </c:pt>
                <c:pt idx="109">
                  <c:v>39553.333333333336</c:v>
                </c:pt>
                <c:pt idx="110">
                  <c:v>39553.375</c:v>
                </c:pt>
                <c:pt idx="111">
                  <c:v>39553.416666666657</c:v>
                </c:pt>
                <c:pt idx="112">
                  <c:v>39553.458333333343</c:v>
                </c:pt>
                <c:pt idx="113">
                  <c:v>39553.5</c:v>
                </c:pt>
                <c:pt idx="114">
                  <c:v>39553.541666666584</c:v>
                </c:pt>
                <c:pt idx="115">
                  <c:v>39553.583333333336</c:v>
                </c:pt>
                <c:pt idx="116">
                  <c:v>39553.624999999993</c:v>
                </c:pt>
                <c:pt idx="117">
                  <c:v>39553.666666666584</c:v>
                </c:pt>
                <c:pt idx="118">
                  <c:v>39553.708333333336</c:v>
                </c:pt>
                <c:pt idx="119">
                  <c:v>39553.75</c:v>
                </c:pt>
                <c:pt idx="120">
                  <c:v>39553.791666666417</c:v>
                </c:pt>
                <c:pt idx="121">
                  <c:v>39553.833333333336</c:v>
                </c:pt>
                <c:pt idx="122">
                  <c:v>39553.875</c:v>
                </c:pt>
                <c:pt idx="123">
                  <c:v>39553.916666666657</c:v>
                </c:pt>
                <c:pt idx="124">
                  <c:v>39553.958333333343</c:v>
                </c:pt>
                <c:pt idx="125">
                  <c:v>39554</c:v>
                </c:pt>
                <c:pt idx="126">
                  <c:v>39554.041666666584</c:v>
                </c:pt>
                <c:pt idx="127">
                  <c:v>39554.083333333336</c:v>
                </c:pt>
                <c:pt idx="128">
                  <c:v>39554.124999999993</c:v>
                </c:pt>
                <c:pt idx="129">
                  <c:v>39554.166666666584</c:v>
                </c:pt>
                <c:pt idx="130">
                  <c:v>39554.208333333336</c:v>
                </c:pt>
                <c:pt idx="131">
                  <c:v>39554.25</c:v>
                </c:pt>
                <c:pt idx="132">
                  <c:v>39554.291666666417</c:v>
                </c:pt>
                <c:pt idx="133">
                  <c:v>39554.333333333336</c:v>
                </c:pt>
                <c:pt idx="134">
                  <c:v>39554.375</c:v>
                </c:pt>
                <c:pt idx="135">
                  <c:v>39554.416666666657</c:v>
                </c:pt>
                <c:pt idx="136">
                  <c:v>39554.458333333343</c:v>
                </c:pt>
                <c:pt idx="137">
                  <c:v>39554.5</c:v>
                </c:pt>
                <c:pt idx="138">
                  <c:v>39554.541666666584</c:v>
                </c:pt>
                <c:pt idx="139">
                  <c:v>39554.583333333336</c:v>
                </c:pt>
                <c:pt idx="140">
                  <c:v>39554.624999999993</c:v>
                </c:pt>
                <c:pt idx="141">
                  <c:v>39554.666666666584</c:v>
                </c:pt>
                <c:pt idx="142">
                  <c:v>39554.708333333336</c:v>
                </c:pt>
                <c:pt idx="143">
                  <c:v>39554.75</c:v>
                </c:pt>
                <c:pt idx="144">
                  <c:v>39554.791666666417</c:v>
                </c:pt>
                <c:pt idx="145">
                  <c:v>39554.833333333336</c:v>
                </c:pt>
                <c:pt idx="146">
                  <c:v>39554.875</c:v>
                </c:pt>
                <c:pt idx="147">
                  <c:v>39554.916666666657</c:v>
                </c:pt>
                <c:pt idx="148">
                  <c:v>39554.958333333343</c:v>
                </c:pt>
                <c:pt idx="149">
                  <c:v>39555</c:v>
                </c:pt>
                <c:pt idx="150">
                  <c:v>39555.041666666584</c:v>
                </c:pt>
                <c:pt idx="151">
                  <c:v>39555.083333333336</c:v>
                </c:pt>
                <c:pt idx="152">
                  <c:v>39555.124999999993</c:v>
                </c:pt>
                <c:pt idx="153">
                  <c:v>39555.166666666584</c:v>
                </c:pt>
                <c:pt idx="154">
                  <c:v>39555.208333333336</c:v>
                </c:pt>
                <c:pt idx="155">
                  <c:v>39555.25</c:v>
                </c:pt>
                <c:pt idx="156">
                  <c:v>39555.291666666417</c:v>
                </c:pt>
                <c:pt idx="157">
                  <c:v>39555.333333333336</c:v>
                </c:pt>
                <c:pt idx="158">
                  <c:v>39555.375</c:v>
                </c:pt>
                <c:pt idx="159">
                  <c:v>39555.416666666657</c:v>
                </c:pt>
                <c:pt idx="160">
                  <c:v>39555.458333333343</c:v>
                </c:pt>
                <c:pt idx="161">
                  <c:v>39555.5</c:v>
                </c:pt>
                <c:pt idx="162">
                  <c:v>39555.541666666584</c:v>
                </c:pt>
                <c:pt idx="163">
                  <c:v>39555.583333333336</c:v>
                </c:pt>
                <c:pt idx="164">
                  <c:v>39555.624999999993</c:v>
                </c:pt>
                <c:pt idx="165">
                  <c:v>39555.666666666584</c:v>
                </c:pt>
                <c:pt idx="166">
                  <c:v>39555.708333333336</c:v>
                </c:pt>
                <c:pt idx="167">
                  <c:v>39555.75</c:v>
                </c:pt>
                <c:pt idx="168">
                  <c:v>39555.791666666417</c:v>
                </c:pt>
                <c:pt idx="169">
                  <c:v>39555.83333321759</c:v>
                </c:pt>
                <c:pt idx="170">
                  <c:v>39555.874999826548</c:v>
                </c:pt>
                <c:pt idx="171">
                  <c:v>39555.916666435201</c:v>
                </c:pt>
                <c:pt idx="172">
                  <c:v>39555.958333044226</c:v>
                </c:pt>
                <c:pt idx="173">
                  <c:v>39555.999999652777</c:v>
                </c:pt>
                <c:pt idx="174">
                  <c:v>39556.041666261575</c:v>
                </c:pt>
                <c:pt idx="175">
                  <c:v>39556.083332870381</c:v>
                </c:pt>
                <c:pt idx="176">
                  <c:v>39556.124999479202</c:v>
                </c:pt>
                <c:pt idx="177">
                  <c:v>39556.166666087956</c:v>
                </c:pt>
                <c:pt idx="178">
                  <c:v>39556.208332696762</c:v>
                </c:pt>
                <c:pt idx="179">
                  <c:v>39556.249999305561</c:v>
                </c:pt>
                <c:pt idx="180">
                  <c:v>39556.291665914097</c:v>
                </c:pt>
                <c:pt idx="181">
                  <c:v>39556.333332523151</c:v>
                </c:pt>
                <c:pt idx="182">
                  <c:v>39556.374999131942</c:v>
                </c:pt>
                <c:pt idx="183">
                  <c:v>39556.41666574074</c:v>
                </c:pt>
                <c:pt idx="184">
                  <c:v>39556.45833234975</c:v>
                </c:pt>
                <c:pt idx="185">
                  <c:v>39556.49999895833</c:v>
                </c:pt>
                <c:pt idx="186">
                  <c:v>39556.541665566976</c:v>
                </c:pt>
                <c:pt idx="187">
                  <c:v>39556.583332175942</c:v>
                </c:pt>
                <c:pt idx="188">
                  <c:v>39556.624998784624</c:v>
                </c:pt>
                <c:pt idx="189">
                  <c:v>39556.666665393532</c:v>
                </c:pt>
                <c:pt idx="190">
                  <c:v>39556.708332002323</c:v>
                </c:pt>
              </c:numCache>
            </c:numRef>
          </c:xVal>
          <c:yVal>
            <c:numRef>
              <c:f>'historical_running_by_user-1'!$D$2:$D$194</c:f>
              <c:numCache>
                <c:formatCode>General</c:formatCode>
                <c:ptCount val="193"/>
                <c:pt idx="0">
                  <c:v>65</c:v>
                </c:pt>
                <c:pt idx="1">
                  <c:v>81</c:v>
                </c:pt>
                <c:pt idx="2">
                  <c:v>81</c:v>
                </c:pt>
                <c:pt idx="3">
                  <c:v>74</c:v>
                </c:pt>
                <c:pt idx="4">
                  <c:v>68</c:v>
                </c:pt>
                <c:pt idx="5">
                  <c:v>66</c:v>
                </c:pt>
                <c:pt idx="6">
                  <c:v>60</c:v>
                </c:pt>
                <c:pt idx="7">
                  <c:v>60</c:v>
                </c:pt>
                <c:pt idx="8">
                  <c:v>55</c:v>
                </c:pt>
                <c:pt idx="9">
                  <c:v>54</c:v>
                </c:pt>
                <c:pt idx="10">
                  <c:v>53</c:v>
                </c:pt>
                <c:pt idx="11">
                  <c:v>52</c:v>
                </c:pt>
                <c:pt idx="12">
                  <c:v>51</c:v>
                </c:pt>
                <c:pt idx="13">
                  <c:v>51</c:v>
                </c:pt>
                <c:pt idx="14">
                  <c:v>51</c:v>
                </c:pt>
                <c:pt idx="15">
                  <c:v>46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52</c:v>
                </c:pt>
                <c:pt idx="20">
                  <c:v>59</c:v>
                </c:pt>
                <c:pt idx="21">
                  <c:v>59</c:v>
                </c:pt>
                <c:pt idx="22">
                  <c:v>76</c:v>
                </c:pt>
                <c:pt idx="23">
                  <c:v>78</c:v>
                </c:pt>
                <c:pt idx="24">
                  <c:v>79</c:v>
                </c:pt>
                <c:pt idx="25">
                  <c:v>74</c:v>
                </c:pt>
                <c:pt idx="26">
                  <c:v>63</c:v>
                </c:pt>
                <c:pt idx="27">
                  <c:v>69</c:v>
                </c:pt>
                <c:pt idx="28">
                  <c:v>77</c:v>
                </c:pt>
                <c:pt idx="29">
                  <c:v>74</c:v>
                </c:pt>
                <c:pt idx="30">
                  <c:v>64</c:v>
                </c:pt>
                <c:pt idx="31">
                  <c:v>55</c:v>
                </c:pt>
                <c:pt idx="32">
                  <c:v>53</c:v>
                </c:pt>
                <c:pt idx="33">
                  <c:v>52</c:v>
                </c:pt>
                <c:pt idx="34">
                  <c:v>55</c:v>
                </c:pt>
                <c:pt idx="35">
                  <c:v>46</c:v>
                </c:pt>
                <c:pt idx="36">
                  <c:v>45</c:v>
                </c:pt>
                <c:pt idx="37">
                  <c:v>42</c:v>
                </c:pt>
                <c:pt idx="38">
                  <c:v>42</c:v>
                </c:pt>
                <c:pt idx="39">
                  <c:v>41</c:v>
                </c:pt>
                <c:pt idx="40">
                  <c:v>41</c:v>
                </c:pt>
                <c:pt idx="41">
                  <c:v>41</c:v>
                </c:pt>
                <c:pt idx="42">
                  <c:v>42</c:v>
                </c:pt>
                <c:pt idx="43">
                  <c:v>63</c:v>
                </c:pt>
                <c:pt idx="44">
                  <c:v>63</c:v>
                </c:pt>
                <c:pt idx="45">
                  <c:v>66</c:v>
                </c:pt>
                <c:pt idx="46">
                  <c:v>68</c:v>
                </c:pt>
                <c:pt idx="47">
                  <c:v>59</c:v>
                </c:pt>
                <c:pt idx="48">
                  <c:v>61</c:v>
                </c:pt>
                <c:pt idx="49">
                  <c:v>60</c:v>
                </c:pt>
                <c:pt idx="50">
                  <c:v>60</c:v>
                </c:pt>
                <c:pt idx="51">
                  <c:v>61</c:v>
                </c:pt>
                <c:pt idx="52">
                  <c:v>56</c:v>
                </c:pt>
                <c:pt idx="53">
                  <c:v>54</c:v>
                </c:pt>
                <c:pt idx="54">
                  <c:v>84</c:v>
                </c:pt>
                <c:pt idx="55">
                  <c:v>84</c:v>
                </c:pt>
                <c:pt idx="56">
                  <c:v>59</c:v>
                </c:pt>
                <c:pt idx="57">
                  <c:v>57</c:v>
                </c:pt>
                <c:pt idx="58">
                  <c:v>74</c:v>
                </c:pt>
                <c:pt idx="59">
                  <c:v>73</c:v>
                </c:pt>
                <c:pt idx="60">
                  <c:v>44</c:v>
                </c:pt>
                <c:pt idx="61">
                  <c:v>46</c:v>
                </c:pt>
                <c:pt idx="62">
                  <c:v>45</c:v>
                </c:pt>
                <c:pt idx="63">
                  <c:v>44</c:v>
                </c:pt>
                <c:pt idx="64">
                  <c:v>43</c:v>
                </c:pt>
                <c:pt idx="65">
                  <c:v>43</c:v>
                </c:pt>
                <c:pt idx="66">
                  <c:v>46</c:v>
                </c:pt>
                <c:pt idx="67">
                  <c:v>54</c:v>
                </c:pt>
                <c:pt idx="68">
                  <c:v>64</c:v>
                </c:pt>
                <c:pt idx="69">
                  <c:v>63</c:v>
                </c:pt>
                <c:pt idx="70">
                  <c:v>69</c:v>
                </c:pt>
                <c:pt idx="71">
                  <c:v>67</c:v>
                </c:pt>
                <c:pt idx="72">
                  <c:v>64</c:v>
                </c:pt>
                <c:pt idx="73">
                  <c:v>74</c:v>
                </c:pt>
                <c:pt idx="74">
                  <c:v>72</c:v>
                </c:pt>
                <c:pt idx="75">
                  <c:v>69</c:v>
                </c:pt>
                <c:pt idx="76">
                  <c:v>80</c:v>
                </c:pt>
                <c:pt idx="77">
                  <c:v>78</c:v>
                </c:pt>
                <c:pt idx="78">
                  <c:v>73</c:v>
                </c:pt>
                <c:pt idx="79">
                  <c:v>73</c:v>
                </c:pt>
                <c:pt idx="80">
                  <c:v>84</c:v>
                </c:pt>
                <c:pt idx="81">
                  <c:v>83</c:v>
                </c:pt>
                <c:pt idx="82">
                  <c:v>82</c:v>
                </c:pt>
                <c:pt idx="83">
                  <c:v>70</c:v>
                </c:pt>
                <c:pt idx="84">
                  <c:v>67</c:v>
                </c:pt>
                <c:pt idx="85">
                  <c:v>63</c:v>
                </c:pt>
                <c:pt idx="86">
                  <c:v>62</c:v>
                </c:pt>
                <c:pt idx="87">
                  <c:v>60</c:v>
                </c:pt>
                <c:pt idx="88">
                  <c:v>57</c:v>
                </c:pt>
                <c:pt idx="89">
                  <c:v>54</c:v>
                </c:pt>
                <c:pt idx="90">
                  <c:v>57</c:v>
                </c:pt>
                <c:pt idx="91">
                  <c:v>55</c:v>
                </c:pt>
                <c:pt idx="92">
                  <c:v>60</c:v>
                </c:pt>
                <c:pt idx="93">
                  <c:v>91</c:v>
                </c:pt>
                <c:pt idx="94">
                  <c:v>93</c:v>
                </c:pt>
                <c:pt idx="95">
                  <c:v>84</c:v>
                </c:pt>
                <c:pt idx="96">
                  <c:v>98</c:v>
                </c:pt>
                <c:pt idx="97">
                  <c:v>95</c:v>
                </c:pt>
                <c:pt idx="98">
                  <c:v>98</c:v>
                </c:pt>
                <c:pt idx="99">
                  <c:v>88</c:v>
                </c:pt>
                <c:pt idx="100">
                  <c:v>87</c:v>
                </c:pt>
                <c:pt idx="101">
                  <c:v>100</c:v>
                </c:pt>
                <c:pt idx="102">
                  <c:v>102</c:v>
                </c:pt>
                <c:pt idx="103">
                  <c:v>85</c:v>
                </c:pt>
                <c:pt idx="104">
                  <c:v>99</c:v>
                </c:pt>
                <c:pt idx="105">
                  <c:v>97</c:v>
                </c:pt>
                <c:pt idx="106">
                  <c:v>85</c:v>
                </c:pt>
                <c:pt idx="107">
                  <c:v>79</c:v>
                </c:pt>
                <c:pt idx="108">
                  <c:v>83</c:v>
                </c:pt>
                <c:pt idx="109">
                  <c:v>87</c:v>
                </c:pt>
                <c:pt idx="110">
                  <c:v>83</c:v>
                </c:pt>
                <c:pt idx="111">
                  <c:v>82</c:v>
                </c:pt>
                <c:pt idx="112">
                  <c:v>88</c:v>
                </c:pt>
                <c:pt idx="113">
                  <c:v>89</c:v>
                </c:pt>
                <c:pt idx="114">
                  <c:v>82</c:v>
                </c:pt>
                <c:pt idx="115">
                  <c:v>86</c:v>
                </c:pt>
                <c:pt idx="116">
                  <c:v>106</c:v>
                </c:pt>
                <c:pt idx="117">
                  <c:v>110</c:v>
                </c:pt>
                <c:pt idx="118">
                  <c:v>104</c:v>
                </c:pt>
                <c:pt idx="119">
                  <c:v>199</c:v>
                </c:pt>
                <c:pt idx="120">
                  <c:v>246</c:v>
                </c:pt>
                <c:pt idx="121">
                  <c:v>227</c:v>
                </c:pt>
                <c:pt idx="122">
                  <c:v>255</c:v>
                </c:pt>
                <c:pt idx="123">
                  <c:v>249</c:v>
                </c:pt>
                <c:pt idx="124">
                  <c:v>322</c:v>
                </c:pt>
                <c:pt idx="125">
                  <c:v>407</c:v>
                </c:pt>
                <c:pt idx="126">
                  <c:v>351</c:v>
                </c:pt>
                <c:pt idx="127">
                  <c:v>300</c:v>
                </c:pt>
                <c:pt idx="128">
                  <c:v>298</c:v>
                </c:pt>
                <c:pt idx="129">
                  <c:v>398</c:v>
                </c:pt>
                <c:pt idx="130">
                  <c:v>464</c:v>
                </c:pt>
                <c:pt idx="131">
                  <c:v>462</c:v>
                </c:pt>
                <c:pt idx="132">
                  <c:v>410</c:v>
                </c:pt>
                <c:pt idx="133">
                  <c:v>402</c:v>
                </c:pt>
                <c:pt idx="134">
                  <c:v>369</c:v>
                </c:pt>
                <c:pt idx="135">
                  <c:v>357</c:v>
                </c:pt>
                <c:pt idx="136">
                  <c:v>338</c:v>
                </c:pt>
                <c:pt idx="137">
                  <c:v>312</c:v>
                </c:pt>
                <c:pt idx="138">
                  <c:v>348</c:v>
                </c:pt>
                <c:pt idx="139">
                  <c:v>386</c:v>
                </c:pt>
                <c:pt idx="140">
                  <c:v>444</c:v>
                </c:pt>
                <c:pt idx="141">
                  <c:v>487</c:v>
                </c:pt>
                <c:pt idx="142">
                  <c:v>897</c:v>
                </c:pt>
                <c:pt idx="143">
                  <c:v>914</c:v>
                </c:pt>
                <c:pt idx="144">
                  <c:v>817</c:v>
                </c:pt>
                <c:pt idx="145">
                  <c:v>760</c:v>
                </c:pt>
                <c:pt idx="146">
                  <c:v>757</c:v>
                </c:pt>
                <c:pt idx="147">
                  <c:v>842</c:v>
                </c:pt>
                <c:pt idx="148">
                  <c:v>833</c:v>
                </c:pt>
                <c:pt idx="149">
                  <c:v>934</c:v>
                </c:pt>
                <c:pt idx="150">
                  <c:v>985</c:v>
                </c:pt>
                <c:pt idx="151">
                  <c:v>945</c:v>
                </c:pt>
                <c:pt idx="152">
                  <c:v>352</c:v>
                </c:pt>
                <c:pt idx="153">
                  <c:v>590</c:v>
                </c:pt>
                <c:pt idx="154">
                  <c:v>995</c:v>
                </c:pt>
                <c:pt idx="155">
                  <c:v>977</c:v>
                </c:pt>
                <c:pt idx="156">
                  <c:v>1195</c:v>
                </c:pt>
                <c:pt idx="157">
                  <c:v>1196</c:v>
                </c:pt>
                <c:pt idx="158">
                  <c:v>1193</c:v>
                </c:pt>
                <c:pt idx="159">
                  <c:v>1193</c:v>
                </c:pt>
                <c:pt idx="160">
                  <c:v>1115</c:v>
                </c:pt>
                <c:pt idx="161">
                  <c:v>678</c:v>
                </c:pt>
                <c:pt idx="162">
                  <c:v>526</c:v>
                </c:pt>
                <c:pt idx="163">
                  <c:v>1076</c:v>
                </c:pt>
                <c:pt idx="164">
                  <c:v>1904</c:v>
                </c:pt>
                <c:pt idx="165">
                  <c:v>1797</c:v>
                </c:pt>
                <c:pt idx="166">
                  <c:v>1702</c:v>
                </c:pt>
                <c:pt idx="167">
                  <c:v>2014</c:v>
                </c:pt>
                <c:pt idx="168">
                  <c:v>1772</c:v>
                </c:pt>
                <c:pt idx="169">
                  <c:v>2237</c:v>
                </c:pt>
                <c:pt idx="170">
                  <c:v>2034</c:v>
                </c:pt>
                <c:pt idx="171">
                  <c:v>2615</c:v>
                </c:pt>
                <c:pt idx="172">
                  <c:v>2575</c:v>
                </c:pt>
                <c:pt idx="173">
                  <c:v>2653</c:v>
                </c:pt>
                <c:pt idx="174">
                  <c:v>2856</c:v>
                </c:pt>
                <c:pt idx="175">
                  <c:v>2878</c:v>
                </c:pt>
                <c:pt idx="176">
                  <c:v>3101</c:v>
                </c:pt>
                <c:pt idx="177">
                  <c:v>3163</c:v>
                </c:pt>
                <c:pt idx="178">
                  <c:v>2454</c:v>
                </c:pt>
                <c:pt idx="179">
                  <c:v>2955</c:v>
                </c:pt>
                <c:pt idx="180">
                  <c:v>3331</c:v>
                </c:pt>
                <c:pt idx="181">
                  <c:v>3506</c:v>
                </c:pt>
                <c:pt idx="182">
                  <c:v>2382</c:v>
                </c:pt>
                <c:pt idx="183">
                  <c:v>2686</c:v>
                </c:pt>
                <c:pt idx="184">
                  <c:v>2789</c:v>
                </c:pt>
                <c:pt idx="185">
                  <c:v>2745</c:v>
                </c:pt>
                <c:pt idx="186">
                  <c:v>2917</c:v>
                </c:pt>
                <c:pt idx="187">
                  <c:v>3071</c:v>
                </c:pt>
                <c:pt idx="188">
                  <c:v>3278</c:v>
                </c:pt>
                <c:pt idx="189">
                  <c:v>3398</c:v>
                </c:pt>
                <c:pt idx="190">
                  <c:v>1913</c:v>
                </c:pt>
              </c:numCache>
            </c:numRef>
          </c:yVal>
          <c:smooth val="1"/>
        </c:ser>
        <c:axId val="56482048"/>
        <c:axId val="65994752"/>
      </c:scatterChart>
      <c:valAx>
        <c:axId val="56482048"/>
        <c:scaling>
          <c:orientation val="minMax"/>
          <c:max val="39557"/>
          <c:min val="39549"/>
        </c:scaling>
        <c:axPos val="b"/>
        <c:numFmt formatCode="m/d/yy;@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994752"/>
        <c:crosses val="autoZero"/>
        <c:crossBetween val="midCat"/>
      </c:valAx>
      <c:valAx>
        <c:axId val="65994752"/>
        <c:scaling>
          <c:orientation val="minMax"/>
        </c:scaling>
        <c:axPos val="l"/>
        <c:majorGridlines/>
        <c:numFmt formatCode="General" sourceLinked="1"/>
        <c:tickLblPos val="nextTo"/>
        <c:crossAx val="56482048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FBB78F-F692-4408-9CF6-4852C579E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71BE9-66A3-4910-9DF1-AF41C48DF4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57200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A07230F7-7641-46B3-B94C-81E417249042}" type="slidenum">
              <a:rPr lang="en-US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45720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r>
              <a:rPr lang="en-US" smtClean="0"/>
              <a:t>Mention partners who contributed to this version of the Business Objects Crystal Reports appliance: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rPath</a:t>
            </a:r>
          </a:p>
          <a:p>
            <a:pPr eaLnBrk="1" hangingPunct="1"/>
            <a:r>
              <a:rPr lang="en-US" smtClean="0"/>
              <a:t>Citrix</a:t>
            </a:r>
          </a:p>
          <a:p>
            <a:pPr eaLnBrk="1" hangingPunct="1"/>
            <a:r>
              <a:rPr lang="en-US" smtClean="0"/>
              <a:t>Amazon Web Services</a:t>
            </a:r>
          </a:p>
          <a:p>
            <a:pPr eaLnBrk="1" hangingPunct="1"/>
            <a:r>
              <a:rPr lang="en-US" smtClean="0"/>
              <a:t>RightScale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CD6CFC8-D474-4AFF-A5B0-E4EE7187BE3F}" type="slidenum">
              <a:rPr lang="en-US" smtClean="0"/>
              <a:pPr>
                <a:buFont typeface="StarSymbol"/>
                <a:buNone/>
              </a:pPr>
              <a:t>2</a:t>
            </a:fld>
            <a:endParaRPr lang="en-US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4575" y="4351338"/>
            <a:ext cx="4772025" cy="3479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2C855-2B94-4865-B29C-2D0403D1965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C06A2-929C-4563-B794-E56DD6CAA0D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You all know about Amazon.  You may not be aware of the early success we’re seeing with our AWS business.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1A2A2-2E63-4A03-9278-BDAB2F7A0CD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D55A-78F5-43C3-A253-C548D57CF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F2F4A-070A-4FAF-9B02-A6DBCA764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C4C-0455-4601-8A0D-6563CB2E3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459F-5D4F-498B-B3ED-756BB15F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7903C-0279-004E-A9D3-F1B0D49372DC}" type="datetime1">
              <a:rPr lang="en-US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661A3-64B0-8F41-AF7C-0FA60AEC6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055B-6CF3-41E6-83E2-9A3F408A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8B5B-3E20-4FCB-AC8E-A92C451B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B262-2DBE-41FB-9F06-AC923DF22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24A1-5F8F-4E74-8688-A1215682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3369D-81F8-4EC6-9397-C8BBFF92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84D28-087B-45A2-A73A-4B0866133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5D59-EFA5-4657-B20E-229070215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8B24-66F0-4F34-8030-87995A5A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012C88-EB94-490D-8227-80E0BF33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143000"/>
            <a:ext cx="6400800" cy="1470025"/>
          </a:xfrm>
        </p:spPr>
        <p:txBody>
          <a:bodyPr/>
          <a:lstStyle/>
          <a:p>
            <a:pPr eaLnBrk="1" hangingPunct="1"/>
            <a:r>
              <a:rPr lang="en-US" sz="4600" smtClean="0">
                <a:solidFill>
                  <a:srgbClr val="CC3300"/>
                </a:solidFill>
              </a:rPr>
              <a:t>Amazon Web Services</a:t>
            </a:r>
            <a:br>
              <a:rPr lang="en-US" sz="4600" smtClean="0">
                <a:solidFill>
                  <a:srgbClr val="CC3300"/>
                </a:solidFill>
              </a:rPr>
            </a:br>
            <a:r>
              <a:rPr lang="en-US" sz="4600" smtClean="0">
                <a:solidFill>
                  <a:srgbClr val="CC3300"/>
                </a:solidFill>
              </a:rPr>
              <a:t/>
            </a:r>
            <a:br>
              <a:rPr lang="en-US" sz="4600" smtClean="0">
                <a:solidFill>
                  <a:srgbClr val="CC3300"/>
                </a:solidFill>
              </a:rPr>
            </a:br>
            <a:endParaRPr lang="en-US" sz="4600" smtClean="0">
              <a:solidFill>
                <a:srgbClr val="CC3300"/>
              </a:solidFill>
            </a:endParaRPr>
          </a:p>
        </p:txBody>
      </p:sp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2438400" y="17526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200">
                <a:solidFill>
                  <a:srgbClr val="CC3300"/>
                </a:solidFill>
                <a:cs typeface="Lucida Sans Unicode" pitchFamily="34" charset="0"/>
              </a:rPr>
              <a:t>Jeff Barr</a:t>
            </a:r>
          </a:p>
          <a:p>
            <a:pPr algn="r"/>
            <a:r>
              <a:rPr lang="en-US" sz="2200">
                <a:solidFill>
                  <a:srgbClr val="CC3300"/>
                </a:solidFill>
                <a:cs typeface="Lucida Sans Unicode" pitchFamily="34" charset="0"/>
              </a:rPr>
              <a:t>jbarr@amazon.com</a:t>
            </a:r>
          </a:p>
          <a:p>
            <a:pPr algn="r"/>
            <a:endParaRPr lang="en-US" sz="2200">
              <a:solidFill>
                <a:srgbClr val="CC3300"/>
              </a:solidFill>
              <a:cs typeface="Lucida Sans Unicode" pitchFamily="34" charset="0"/>
            </a:endParaRPr>
          </a:p>
          <a:p>
            <a:pPr algn="r"/>
            <a:r>
              <a:rPr lang="en-US" sz="2000">
                <a:solidFill>
                  <a:srgbClr val="CC3300"/>
                </a:solidFill>
                <a:cs typeface="Lucida Sans Unicode" pitchFamily="34" charset="0"/>
              </a:rPr>
              <a:t>Senior Web Services Evangelist</a:t>
            </a:r>
          </a:p>
          <a:p>
            <a:pPr algn="r"/>
            <a:r>
              <a:rPr lang="en-US" sz="2000">
                <a:solidFill>
                  <a:srgbClr val="CC3300"/>
                </a:solidFill>
                <a:cs typeface="Lucida Sans Unicode" pitchFamily="34" charset="0"/>
              </a:rPr>
              <a:t>Amazon Web Services</a:t>
            </a:r>
          </a:p>
          <a:p>
            <a:endParaRPr lang="en-US" sz="2200">
              <a:solidFill>
                <a:srgbClr val="CC3300"/>
              </a:solidFill>
              <a:cs typeface="Lucida Sans Unicode" pitchFamily="34" charset="0"/>
            </a:endParaRPr>
          </a:p>
        </p:txBody>
      </p:sp>
      <p:pic>
        <p:nvPicPr>
          <p:cNvPr id="2052" name="Rectangl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5010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pic>
        <p:nvPicPr>
          <p:cNvPr id="11273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810000" y="2743200"/>
            <a:ext cx="5181600" cy="2743200"/>
          </a:xfrm>
          <a:prstGeom prst="wedgeRoundRectCallout">
            <a:avLst>
              <a:gd name="adj1" fmla="val -75032"/>
              <a:gd name="adj2" fmla="val -85417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SQS</a:t>
            </a:r>
          </a:p>
          <a:p>
            <a:pPr algn="ctr"/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/>
              <a:t> Amazon Simple Queue Service</a:t>
            </a:r>
          </a:p>
          <a:p>
            <a:pPr>
              <a:buFontTx/>
              <a:buChar char="•"/>
            </a:pPr>
            <a:r>
              <a:rPr lang="en-US" sz="2400"/>
              <a:t> Scalable message queue</a:t>
            </a:r>
          </a:p>
          <a:p>
            <a:pPr>
              <a:buFontTx/>
              <a:buChar char="•"/>
            </a:pPr>
            <a:r>
              <a:rPr lang="en-US" sz="2400"/>
              <a:t> Elastic capacity</a:t>
            </a:r>
          </a:p>
          <a:p>
            <a:pPr>
              <a:buFontTx/>
              <a:buChar char="•"/>
            </a:pPr>
            <a:r>
              <a:rPr lang="en-US" sz="2400"/>
              <a:t> $.01 for 10,000 messages</a:t>
            </a:r>
            <a:br>
              <a:rPr lang="en-US" sz="2400"/>
            </a:br>
            <a:r>
              <a:rPr lang="en-US" sz="2400"/>
              <a:t> </a:t>
            </a:r>
          </a:p>
          <a:p>
            <a:pPr algn="ctr"/>
            <a:endParaRPr lang="en-US" sz="2400"/>
          </a:p>
        </p:txBody>
      </p:sp>
      <p:pic>
        <p:nvPicPr>
          <p:cNvPr id="12298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pic>
        <p:nvPicPr>
          <p:cNvPr id="13324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3505200" y="990600"/>
            <a:ext cx="5257800" cy="3581400"/>
          </a:xfrm>
          <a:prstGeom prst="wedgeRoundRectCallout">
            <a:avLst>
              <a:gd name="adj1" fmla="val -55949"/>
              <a:gd name="adj2" fmla="val 57449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 </a:t>
            </a:r>
            <a:r>
              <a:rPr lang="en-US" sz="2400" b="1"/>
              <a:t>S3</a:t>
            </a:r>
          </a:p>
          <a:p>
            <a:pPr algn="ctr"/>
            <a:endParaRPr lang="en-US" sz="2400" b="1"/>
          </a:p>
          <a:p>
            <a:pPr>
              <a:buFontTx/>
              <a:buChar char="•"/>
            </a:pPr>
            <a:r>
              <a:rPr lang="en-US" sz="2400"/>
              <a:t> Amazon Simple Storage Service</a:t>
            </a:r>
          </a:p>
          <a:p>
            <a:pPr>
              <a:buFontTx/>
              <a:buChar char="•"/>
            </a:pPr>
            <a:r>
              <a:rPr lang="en-US" sz="2400"/>
              <a:t> Scalable object storage</a:t>
            </a:r>
          </a:p>
          <a:p>
            <a:pPr>
              <a:buFontTx/>
              <a:buChar char="•"/>
            </a:pPr>
            <a:r>
              <a:rPr lang="en-US" sz="2400"/>
              <a:t> Distributed, redundant</a:t>
            </a:r>
          </a:p>
          <a:p>
            <a:pPr>
              <a:buFontTx/>
              <a:buChar char="•"/>
            </a:pPr>
            <a:r>
              <a:rPr lang="en-US" sz="2400"/>
              <a:t> 1B – 5 GB / object</a:t>
            </a:r>
          </a:p>
          <a:p>
            <a:pPr>
              <a:buFontTx/>
              <a:buChar char="•"/>
            </a:pPr>
            <a:r>
              <a:rPr lang="en-US" sz="2400"/>
              <a:t> Public or private</a:t>
            </a:r>
          </a:p>
          <a:p>
            <a:pPr>
              <a:buFontTx/>
              <a:buChar char="•"/>
            </a:pPr>
            <a:r>
              <a:rPr lang="en-US" sz="2400"/>
              <a:t> URL-addressable</a:t>
            </a:r>
          </a:p>
          <a:p>
            <a:pPr>
              <a:buFontTx/>
              <a:buChar char="•"/>
            </a:pPr>
            <a:r>
              <a:rPr lang="en-US" sz="2400"/>
              <a:t> $.15 / GB / month</a:t>
            </a:r>
          </a:p>
          <a:p>
            <a:pPr algn="ctr"/>
            <a:endParaRPr lang="en-US" sz="2400"/>
          </a:p>
        </p:txBody>
      </p:sp>
      <p:pic>
        <p:nvPicPr>
          <p:cNvPr id="14349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5372" name="AutoShape 14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4" name="AutoShape 13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pic>
        <p:nvPicPr>
          <p:cNvPr id="15375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381000" y="762000"/>
            <a:ext cx="5257800" cy="3581400"/>
          </a:xfrm>
          <a:prstGeom prst="wedgeRoundRectCallout">
            <a:avLst>
              <a:gd name="adj1" fmla="val 55648"/>
              <a:gd name="adj2" fmla="val 62236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 </a:t>
            </a:r>
            <a:r>
              <a:rPr lang="en-US" sz="2400" b="1"/>
              <a:t>SDB</a:t>
            </a:r>
          </a:p>
          <a:p>
            <a:pPr algn="ctr"/>
            <a:endParaRPr lang="en-US" sz="2400" b="1"/>
          </a:p>
          <a:p>
            <a:pPr>
              <a:buFontTx/>
              <a:buChar char="•"/>
            </a:pPr>
            <a:r>
              <a:rPr lang="en-US" sz="2400"/>
              <a:t> Amazon SimpleDB</a:t>
            </a:r>
          </a:p>
          <a:p>
            <a:pPr>
              <a:buFontTx/>
              <a:buChar char="•"/>
            </a:pPr>
            <a:r>
              <a:rPr lang="en-US" sz="2400"/>
              <a:t> Indexed data storage</a:t>
            </a:r>
          </a:p>
          <a:p>
            <a:pPr>
              <a:buFontTx/>
              <a:buChar char="•"/>
            </a:pPr>
            <a:r>
              <a:rPr lang="en-US" sz="2400"/>
              <a:t> Distributed, redundant</a:t>
            </a:r>
          </a:p>
          <a:p>
            <a:pPr>
              <a:buFontTx/>
              <a:buChar char="•"/>
            </a:pPr>
            <a:r>
              <a:rPr lang="en-US" sz="2400"/>
              <a:t> Schemaless</a:t>
            </a:r>
          </a:p>
          <a:p>
            <a:pPr>
              <a:buFontTx/>
              <a:buChar char="•"/>
            </a:pPr>
            <a:r>
              <a:rPr lang="en-US" sz="2400"/>
              <a:t> Elastic capacity</a:t>
            </a:r>
          </a:p>
          <a:p>
            <a:pPr>
              <a:buFontTx/>
              <a:buChar char="•"/>
            </a:pPr>
            <a:r>
              <a:rPr lang="en-US" sz="2400"/>
              <a:t> Query language</a:t>
            </a:r>
          </a:p>
          <a:p>
            <a:pPr>
              <a:buFontTx/>
              <a:buChar char="•"/>
            </a:pPr>
            <a:r>
              <a:rPr lang="en-US" sz="2400"/>
              <a:t> $1.50 / GB / month </a:t>
            </a:r>
          </a:p>
        </p:txBody>
      </p:sp>
      <p:pic>
        <p:nvPicPr>
          <p:cNvPr id="16400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5" name="AutoShape 15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pic>
        <p:nvPicPr>
          <p:cNvPr id="17426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81000" y="381000"/>
            <a:ext cx="5334000" cy="3657600"/>
          </a:xfrm>
          <a:prstGeom prst="wedgeRoundRectCallout">
            <a:avLst>
              <a:gd name="adj1" fmla="val 54139"/>
              <a:gd name="adj2" fmla="val 70315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EC2</a:t>
            </a:r>
          </a:p>
          <a:p>
            <a:endParaRPr lang="en-US" sz="2400" b="1"/>
          </a:p>
          <a:p>
            <a:pPr>
              <a:buFontTx/>
              <a:buChar char="•"/>
            </a:pPr>
            <a:r>
              <a:rPr lang="en-US" sz="2400"/>
              <a:t> Amazon Elastic Compute Cloud</a:t>
            </a:r>
          </a:p>
          <a:p>
            <a:pPr>
              <a:buFontTx/>
              <a:buChar char="•"/>
            </a:pPr>
            <a:r>
              <a:rPr lang="en-US" sz="2400"/>
              <a:t> Scalable processing power</a:t>
            </a:r>
          </a:p>
          <a:p>
            <a:pPr>
              <a:buFontTx/>
              <a:buChar char="•"/>
            </a:pPr>
            <a:r>
              <a:rPr lang="en-US" sz="2400"/>
              <a:t> Small, medium, or large</a:t>
            </a:r>
          </a:p>
          <a:p>
            <a:pPr>
              <a:buFontTx/>
              <a:buChar char="•"/>
            </a:pPr>
            <a:r>
              <a:rPr lang="en-US" sz="2400"/>
              <a:t> Linux or OpenSolaris</a:t>
            </a:r>
          </a:p>
          <a:p>
            <a:pPr>
              <a:buFontTx/>
              <a:buChar char="•"/>
            </a:pPr>
            <a:r>
              <a:rPr lang="en-US" sz="2400"/>
              <a:t> Root-level access</a:t>
            </a:r>
          </a:p>
          <a:p>
            <a:pPr>
              <a:buFontTx/>
              <a:buChar char="•"/>
            </a:pPr>
            <a:r>
              <a:rPr lang="en-US" sz="2400"/>
              <a:t> Management API</a:t>
            </a:r>
          </a:p>
          <a:p>
            <a:pPr>
              <a:buFontTx/>
              <a:buChar char="•"/>
            </a:pPr>
            <a:r>
              <a:rPr lang="en-US" sz="2400"/>
              <a:t> $0.10 - $0.80 / instance / hour</a:t>
            </a:r>
          </a:p>
        </p:txBody>
      </p:sp>
      <p:pic>
        <p:nvPicPr>
          <p:cNvPr id="18451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sp>
        <p:nvSpPr>
          <p:cNvPr id="19474" name="AutoShape 21"/>
          <p:cNvSpPr>
            <a:spLocks noChangeArrowheads="1"/>
          </p:cNvSpPr>
          <p:nvPr/>
        </p:nvSpPr>
        <p:spPr bwMode="auto">
          <a:xfrm>
            <a:off x="6400800" y="1066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5" name="AutoShape 20"/>
          <p:cNvSpPr>
            <a:spLocks noChangeArrowheads="1"/>
          </p:cNvSpPr>
          <p:nvPr/>
        </p:nvSpPr>
        <p:spPr bwMode="auto">
          <a:xfrm>
            <a:off x="6553200" y="12573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6" name="AutoShape 19"/>
          <p:cNvSpPr>
            <a:spLocks noChangeArrowheads="1"/>
          </p:cNvSpPr>
          <p:nvPr/>
        </p:nvSpPr>
        <p:spPr bwMode="auto">
          <a:xfrm>
            <a:off x="6705600" y="1447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Storage</a:t>
            </a:r>
          </a:p>
        </p:txBody>
      </p:sp>
      <p:pic>
        <p:nvPicPr>
          <p:cNvPr id="19477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6400800" y="1066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6553200" y="12573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6705600" y="1447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1447800" y="2057400"/>
            <a:ext cx="4495800" cy="3276600"/>
          </a:xfrm>
          <a:prstGeom prst="wedgeRoundRectCallout">
            <a:avLst>
              <a:gd name="adj1" fmla="val 73625"/>
              <a:gd name="adj2" fmla="val -57023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 </a:t>
            </a:r>
            <a:r>
              <a:rPr lang="en-US" sz="2400" b="1"/>
              <a:t>Persistent Block Storage</a:t>
            </a:r>
          </a:p>
          <a:p>
            <a:endParaRPr lang="en-US" sz="2400" b="1"/>
          </a:p>
          <a:p>
            <a:pPr>
              <a:buFontTx/>
              <a:buChar char="•"/>
            </a:pPr>
            <a:r>
              <a:rPr lang="en-US" sz="2400"/>
              <a:t> 1 GB – 1 TB allocation</a:t>
            </a:r>
          </a:p>
          <a:p>
            <a:pPr>
              <a:buFontTx/>
              <a:buChar char="•"/>
            </a:pPr>
            <a:r>
              <a:rPr lang="en-US" sz="2400"/>
              <a:t> High-performance</a:t>
            </a:r>
          </a:p>
          <a:p>
            <a:pPr>
              <a:buFontTx/>
              <a:buChar char="•"/>
            </a:pPr>
            <a:r>
              <a:rPr lang="en-US" sz="2400"/>
              <a:t> Mount on EC2 instance</a:t>
            </a:r>
          </a:p>
          <a:p>
            <a:pPr>
              <a:buFontTx/>
              <a:buChar char="•"/>
            </a:pPr>
            <a:r>
              <a:rPr lang="en-US" sz="2400"/>
              <a:t> Format as filesystem</a:t>
            </a:r>
          </a:p>
          <a:p>
            <a:pPr>
              <a:buFontTx/>
              <a:buChar char="•"/>
            </a:pPr>
            <a:r>
              <a:rPr lang="en-US" sz="2400"/>
              <a:t> Snapshot backup to S3</a:t>
            </a:r>
          </a:p>
        </p:txBody>
      </p:sp>
      <p:pic>
        <p:nvPicPr>
          <p:cNvPr id="20502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am I?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Software Development Background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Programmable Applications and Sites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Microsoft Visual Basic and .Net Teams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Startup / Venture Consultant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6 Years with Amazon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Developer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Evangelist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Blogger</a:t>
            </a:r>
          </a:p>
          <a:p>
            <a:pPr marL="727075" lvl="2" indent="-2682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/>
          </a:p>
        </p:txBody>
      </p:sp>
      <p:pic>
        <p:nvPicPr>
          <p:cNvPr id="3076" name="Rectangl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954713"/>
            <a:ext cx="2057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6400800" y="1066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6553200" y="12573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6705600" y="1447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5410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5029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6172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4876800" y="5867400"/>
            <a:ext cx="1828800" cy="2286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IP Addresses</a:t>
            </a:r>
          </a:p>
        </p:txBody>
      </p:sp>
      <p:pic>
        <p:nvPicPr>
          <p:cNvPr id="21530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6400800" y="1066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553200" y="12573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6705600" y="1447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5410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5029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6172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876800" y="5867400"/>
            <a:ext cx="1828800" cy="2286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IP Addresses</a:t>
            </a: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1295400" y="1752600"/>
            <a:ext cx="4495800" cy="2438400"/>
          </a:xfrm>
          <a:prstGeom prst="wedgeRoundRectCallout">
            <a:avLst>
              <a:gd name="adj1" fmla="val 50245"/>
              <a:gd name="adj2" fmla="val 115171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 </a:t>
            </a:r>
            <a:r>
              <a:rPr lang="en-US" sz="2400" b="1"/>
              <a:t>Elastic IP Addresses</a:t>
            </a:r>
          </a:p>
          <a:p>
            <a:endParaRPr lang="en-US" sz="2400" b="1"/>
          </a:p>
          <a:p>
            <a:pPr>
              <a:buFontTx/>
              <a:buChar char="•"/>
            </a:pPr>
            <a:r>
              <a:rPr lang="en-US" sz="2400"/>
              <a:t> Allocate as needed</a:t>
            </a:r>
          </a:p>
          <a:p>
            <a:pPr>
              <a:buFontTx/>
              <a:buChar char="•"/>
            </a:pPr>
            <a:r>
              <a:rPr lang="en-US" sz="2400"/>
              <a:t> Attach to EC2 instance</a:t>
            </a:r>
          </a:p>
          <a:p>
            <a:pPr>
              <a:buFontTx/>
              <a:buChar char="•"/>
            </a:pPr>
            <a:r>
              <a:rPr lang="en-US" sz="2400"/>
              <a:t> Remap as needed</a:t>
            </a:r>
          </a:p>
        </p:txBody>
      </p:sp>
      <p:pic>
        <p:nvPicPr>
          <p:cNvPr id="22555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6400800" y="1066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6553200" y="12573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6705600" y="1447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5410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5029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6172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4876800" y="5867400"/>
            <a:ext cx="1828800" cy="2286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IP Addresses</a:t>
            </a:r>
          </a:p>
        </p:txBody>
      </p:sp>
      <p:sp>
        <p:nvSpPr>
          <p:cNvPr id="23578" name="AutoShape 31"/>
          <p:cNvSpPr>
            <a:spLocks noChangeArrowheads="1"/>
          </p:cNvSpPr>
          <p:nvPr/>
        </p:nvSpPr>
        <p:spPr bwMode="auto">
          <a:xfrm>
            <a:off x="7696200" y="5029200"/>
            <a:ext cx="1219200" cy="533400"/>
          </a:xfrm>
          <a:prstGeom prst="flowChartPunchedCar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Metering</a:t>
            </a:r>
          </a:p>
        </p:txBody>
      </p:sp>
      <p:sp>
        <p:nvSpPr>
          <p:cNvPr id="23579" name="Line 32"/>
          <p:cNvSpPr>
            <a:spLocks noChangeShapeType="1"/>
          </p:cNvSpPr>
          <p:nvPr/>
        </p:nvSpPr>
        <p:spPr bwMode="auto">
          <a:xfrm>
            <a:off x="7239000" y="27432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33"/>
          <p:cNvSpPr>
            <a:spLocks noChangeShapeType="1"/>
          </p:cNvSpPr>
          <p:nvPr/>
        </p:nvSpPr>
        <p:spPr bwMode="auto">
          <a:xfrm>
            <a:off x="3581400" y="1752600"/>
            <a:ext cx="44196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34"/>
          <p:cNvSpPr>
            <a:spLocks noChangeShapeType="1"/>
          </p:cNvSpPr>
          <p:nvPr/>
        </p:nvSpPr>
        <p:spPr bwMode="auto">
          <a:xfrm>
            <a:off x="5715000" y="2743200"/>
            <a:ext cx="2514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Line 35"/>
          <p:cNvSpPr>
            <a:spLocks noChangeShapeType="1"/>
          </p:cNvSpPr>
          <p:nvPr/>
        </p:nvSpPr>
        <p:spPr bwMode="auto">
          <a:xfrm>
            <a:off x="6858000" y="50292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36"/>
          <p:cNvSpPr>
            <a:spLocks noChangeShapeType="1"/>
          </p:cNvSpPr>
          <p:nvPr/>
        </p:nvSpPr>
        <p:spPr bwMode="auto">
          <a:xfrm>
            <a:off x="4267200" y="4876800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37"/>
          <p:cNvSpPr>
            <a:spLocks noChangeShapeType="1"/>
          </p:cNvSpPr>
          <p:nvPr/>
        </p:nvSpPr>
        <p:spPr bwMode="auto">
          <a:xfrm flipV="1">
            <a:off x="6858000" y="5638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AutoShape 38"/>
          <p:cNvSpPr>
            <a:spLocks noChangeArrowheads="1"/>
          </p:cNvSpPr>
          <p:nvPr/>
        </p:nvSpPr>
        <p:spPr bwMode="auto">
          <a:xfrm>
            <a:off x="7696200" y="5715000"/>
            <a:ext cx="1219200" cy="533400"/>
          </a:xfrm>
          <a:prstGeom prst="flowChartPunchedCar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Billing</a:t>
            </a:r>
          </a:p>
        </p:txBody>
      </p:sp>
      <p:pic>
        <p:nvPicPr>
          <p:cNvPr id="23586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amazonaws.com</a:t>
            </a:r>
          </a:p>
          <a:p>
            <a:endParaRPr lang="en-US" b="1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905000" y="11430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600200" y="16002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295400" y="2057400"/>
            <a:ext cx="182880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Message Queue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1981200" y="42672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209800" y="4724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2590800" y="5105400"/>
            <a:ext cx="18288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Object Storage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410200" y="40386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257800" y="42672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105400" y="4495800"/>
            <a:ext cx="1524000" cy="762000"/>
          </a:xfrm>
          <a:prstGeom prst="flowChartInternalStorag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Indexed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038600" y="21336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886200" y="22860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3733800" y="2438400"/>
            <a:ext cx="1600200" cy="1143000"/>
          </a:xfrm>
          <a:prstGeom prst="flowChart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Elastic</a:t>
            </a:r>
          </a:p>
          <a:p>
            <a:pPr algn="ctr"/>
            <a:r>
              <a:rPr lang="en-US"/>
              <a:t>Computing</a:t>
            </a: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6400800" y="1066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6553200" y="12573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6705600" y="1447800"/>
            <a:ext cx="838200" cy="1143000"/>
          </a:xfrm>
          <a:prstGeom prst="flowChartMagneticDisk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Block</a:t>
            </a:r>
          </a:p>
          <a:p>
            <a:pPr algn="ctr"/>
            <a:r>
              <a:rPr lang="en-US"/>
              <a:t>Storage</a:t>
            </a:r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5410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5029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6172200" y="5486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876800" y="5867400"/>
            <a:ext cx="1828800" cy="2286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IP Addresses</a:t>
            </a:r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auto">
          <a:xfrm>
            <a:off x="7696200" y="5029200"/>
            <a:ext cx="1219200" cy="533400"/>
          </a:xfrm>
          <a:prstGeom prst="flowChartPunchedCar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Metering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7239000" y="2743200"/>
            <a:ext cx="1219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3581400" y="1752600"/>
            <a:ext cx="44196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715000" y="2743200"/>
            <a:ext cx="2514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6858000" y="50292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4267200" y="4876800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6858000" y="5638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7696200" y="5715000"/>
            <a:ext cx="1219200" cy="533400"/>
          </a:xfrm>
          <a:prstGeom prst="flowChartPunchedCar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Billing</a:t>
            </a:r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>
            <a:off x="2438400" y="1905000"/>
            <a:ext cx="4495800" cy="2438400"/>
          </a:xfrm>
          <a:prstGeom prst="wedgeRoundRectCallout">
            <a:avLst>
              <a:gd name="adj1" fmla="val 79875"/>
              <a:gd name="adj2" fmla="val 102019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 </a:t>
            </a:r>
            <a:r>
              <a:rPr lang="en-US" sz="2400" b="1"/>
              <a:t>Metering &amp; Billing</a:t>
            </a:r>
          </a:p>
          <a:p>
            <a:endParaRPr lang="en-US" sz="2400" b="1"/>
          </a:p>
          <a:p>
            <a:pPr>
              <a:buFontTx/>
              <a:buChar char="•"/>
            </a:pPr>
            <a:r>
              <a:rPr lang="en-US" sz="2400"/>
              <a:t> Dynamic usage tracking</a:t>
            </a:r>
          </a:p>
          <a:p>
            <a:pPr>
              <a:buFontTx/>
              <a:buChar char="•"/>
            </a:pPr>
            <a:r>
              <a:rPr lang="en-US" sz="2400"/>
              <a:t> Monthly credit card billing</a:t>
            </a:r>
          </a:p>
          <a:p>
            <a:pPr>
              <a:buFontTx/>
              <a:buChar char="•"/>
            </a:pPr>
            <a:r>
              <a:rPr lang="en-US" sz="2400"/>
              <a:t> Usage reports</a:t>
            </a:r>
          </a:p>
          <a:p>
            <a:pPr>
              <a:buFontTx/>
              <a:buChar char="•"/>
            </a:pPr>
            <a:r>
              <a:rPr lang="en-US" sz="2400"/>
              <a:t> Portal</a:t>
            </a:r>
          </a:p>
        </p:txBody>
      </p:sp>
      <p:pic>
        <p:nvPicPr>
          <p:cNvPr id="24611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914400" y="2514600"/>
            <a:ext cx="73152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000" smtClean="0"/>
              <a:t>Amazon EC2 </a:t>
            </a:r>
          </a:p>
          <a:p>
            <a:pPr algn="ctr" eaLnBrk="1" hangingPunct="1">
              <a:buFontTx/>
              <a:buNone/>
            </a:pPr>
            <a:r>
              <a:rPr lang="en-US" sz="5000" smtClean="0"/>
              <a:t>in Depth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EC2 Instance Types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38250" y="2095500"/>
            <a:ext cx="647700" cy="6477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8100" y="1905000"/>
            <a:ext cx="990600" cy="990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600" dirty="0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10350" y="1600200"/>
            <a:ext cx="1866900" cy="1676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4800" dirty="0">
                <a:solidFill>
                  <a:srgbClr val="002060"/>
                </a:solidFill>
              </a:rPr>
              <a:t>XL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636" name="TextBox 6"/>
          <p:cNvSpPr txBox="1">
            <a:spLocks noChangeArrowheads="1"/>
          </p:cNvSpPr>
          <p:nvPr/>
        </p:nvSpPr>
        <p:spPr bwMode="auto">
          <a:xfrm>
            <a:off x="304800" y="3657600"/>
            <a:ext cx="2514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1.7 GB RAM, 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1 EC2 Compute Unit 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160 GB 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32-bit platform</a:t>
            </a:r>
          </a:p>
        </p:txBody>
      </p:sp>
      <p:sp>
        <p:nvSpPr>
          <p:cNvPr id="26637" name="TextBox 7"/>
          <p:cNvSpPr txBox="1">
            <a:spLocks noChangeArrowheads="1"/>
          </p:cNvSpPr>
          <p:nvPr/>
        </p:nvSpPr>
        <p:spPr bwMode="auto">
          <a:xfrm>
            <a:off x="3048000" y="3657600"/>
            <a:ext cx="25908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7.5 GB RAM 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4 EC2 Compute Units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850 GB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64-bit platform </a:t>
            </a:r>
          </a:p>
        </p:txBody>
      </p:sp>
      <p:sp>
        <p:nvSpPr>
          <p:cNvPr id="26638" name="TextBox 8"/>
          <p:cNvSpPr txBox="1">
            <a:spLocks noChangeArrowheads="1"/>
          </p:cNvSpPr>
          <p:nvPr/>
        </p:nvSpPr>
        <p:spPr bwMode="auto">
          <a:xfrm>
            <a:off x="6172200" y="3651250"/>
            <a:ext cx="27432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15 GB RAM,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8 EC2 Compute Units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1690 GB storage, 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64-bit platform</a:t>
            </a:r>
          </a:p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cs typeface="Lucida Sans Unicode" pitchFamily="34" charset="0"/>
            </a:endParaRPr>
          </a:p>
        </p:txBody>
      </p:sp>
      <p:sp>
        <p:nvSpPr>
          <p:cNvPr id="26639" name="TextBox 16"/>
          <p:cNvSpPr txBox="1">
            <a:spLocks noChangeArrowheads="1"/>
          </p:cNvSpPr>
          <p:nvPr/>
        </p:nvSpPr>
        <p:spPr bwMode="auto">
          <a:xfrm>
            <a:off x="838200" y="5110163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$0.10/Hr</a:t>
            </a:r>
          </a:p>
        </p:txBody>
      </p:sp>
      <p:sp>
        <p:nvSpPr>
          <p:cNvPr id="26640" name="TextBox 17"/>
          <p:cNvSpPr txBox="1">
            <a:spLocks noChangeArrowheads="1"/>
          </p:cNvSpPr>
          <p:nvPr/>
        </p:nvSpPr>
        <p:spPr bwMode="auto">
          <a:xfrm>
            <a:off x="3619500" y="5110163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$0.40/Hr</a:t>
            </a:r>
          </a:p>
        </p:txBody>
      </p:sp>
      <p:sp>
        <p:nvSpPr>
          <p:cNvPr id="26641" name="TextBox 18"/>
          <p:cNvSpPr txBox="1">
            <a:spLocks noChangeArrowheads="1"/>
          </p:cNvSpPr>
          <p:nvPr/>
        </p:nvSpPr>
        <p:spPr bwMode="auto">
          <a:xfrm>
            <a:off x="6819900" y="5105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>
                <a:cs typeface="Lucida Sans Unicode" pitchFamily="34" charset="0"/>
              </a:rPr>
              <a:t>$0.80/Hr</a:t>
            </a:r>
          </a:p>
        </p:txBody>
      </p:sp>
      <p:pic>
        <p:nvPicPr>
          <p:cNvPr id="26642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1600200" y="624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fld id="{6BF0CEBA-3B8D-450C-AE3C-8ACBEB384D3B}" type="slidenum">
              <a:rPr lang="en-US" sz="1400">
                <a:cs typeface="Lucida Sans Unicode" pitchFamily="34" charset="0"/>
              </a:rPr>
              <a:pPr defTabSz="457200"/>
              <a:t>26</a:t>
            </a:fld>
            <a:endParaRPr lang="en-US" sz="1400">
              <a:cs typeface="Lucida Sans Unicode" pitchFamily="34" charset="0"/>
            </a:endParaRPr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fld id="{01447D09-84F1-473B-8CA1-DD1283C68909}" type="slidenum">
              <a:rPr lang="en-US" sz="1400">
                <a:cs typeface="Lucida Sans Unicode" pitchFamily="34" charset="0"/>
              </a:rPr>
              <a:pPr defTabSz="457200"/>
              <a:t>26</a:t>
            </a:fld>
            <a:endParaRPr lang="en-US" sz="1400">
              <a:cs typeface="Lucida Sans Unicode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274638"/>
            <a:ext cx="7269163" cy="57785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600" smtClean="0"/>
              <a:t>Amazon EC2 Concepts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7924800" cy="6224588"/>
          </a:xfrm>
        </p:spPr>
        <p:txBody>
          <a:bodyPr lIns="90000" tIns="46800" rIns="90000" bIns="46800">
            <a:spAutoFit/>
          </a:bodyPr>
          <a:lstStyle/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900" smtClean="0"/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smtClean="0"/>
              <a:t>Amazon Machine Image (AMI):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Bootable root disk stored in S3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Pre-defined or user-built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Catalog of user-built AMIs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OS: Fedora, Centos, Gentoo, Debian, </a:t>
            </a:r>
            <a:br>
              <a:rPr lang="en-GB" sz="1800" smtClean="0"/>
            </a:br>
            <a:r>
              <a:rPr lang="en-GB" sz="1800" smtClean="0"/>
              <a:t>Ubuntu, RHEL, Windows Server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New: OpenSolaris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App Stack: LAMP, mpiBLAST, Hadoop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smtClean="0"/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smtClean="0"/>
              <a:t>Instance: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Running copy of an AMI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Launch in less than 2 minutes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Start/stop programmatically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smtClean="0"/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smtClean="0"/>
              <a:t>Network Security Model: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Explicit access control</a:t>
            </a:r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smtClean="0"/>
              <a:t>Security groups</a:t>
            </a:r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900" smtClean="0"/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 smtClean="0"/>
              <a:t>Inter-service bandwidth is free</a:t>
            </a:r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900" smtClean="0"/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smtClean="0"/>
          </a:p>
          <a:p>
            <a:pPr marL="741363" lvl="1" indent="-284163" defTabSz="449263" eaLnBrk="1" hangingPunct="1">
              <a:lnSpc>
                <a:spcPct val="70000"/>
              </a:lnSpc>
              <a:spcBef>
                <a:spcPts val="4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smtClean="0"/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900" smtClean="0"/>
          </a:p>
          <a:p>
            <a:pPr marL="341313" indent="-341313" defTabSz="449263" eaLnBrk="1" hangingPunct="1">
              <a:lnSpc>
                <a:spcPct val="70000"/>
              </a:lnSpc>
              <a:spcBef>
                <a:spcPts val="4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900" smtClean="0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371600"/>
            <a:ext cx="3013075" cy="5181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5" name="Rectangl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274638"/>
            <a:ext cx="7269163" cy="555625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EC2 API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00188"/>
            <a:ext cx="3810000" cy="4016375"/>
          </a:xfrm>
        </p:spPr>
        <p:txBody>
          <a:bodyPr lIns="90000" tIns="46800" rIns="90000" bIns="46800">
            <a:spAutoFit/>
          </a:bodyPr>
          <a:lstStyle/>
          <a:p>
            <a:pPr marL="341313" indent="-341313" defTabSz="449263" eaLnBrk="1" hangingPunct="1">
              <a:lnSpc>
                <a:spcPct val="8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1" smtClean="0"/>
              <a:t>Images: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RegisterImage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DescribeImages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DeregisterImage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smtClean="0"/>
          </a:p>
          <a:p>
            <a:pPr marL="341313" indent="-341313" defTabSz="449263" eaLnBrk="1" hangingPunct="1">
              <a:lnSpc>
                <a:spcPct val="8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1" smtClean="0"/>
              <a:t>Instances: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b="1" smtClean="0"/>
              <a:t>RunInstances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DescribeInstances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TerminateInstances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GetConsoleOutput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RebootInstances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buClr>
                <a:srgbClr val="FF33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b="1" smtClean="0">
              <a:solidFill>
                <a:srgbClr val="FF3300"/>
              </a:solidFill>
            </a:endParaRPr>
          </a:p>
          <a:p>
            <a:pPr marL="341313" indent="-341313" defTabSz="449263" eaLnBrk="1" hangingPunct="1">
              <a:lnSpc>
                <a:spcPct val="8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1" smtClean="0"/>
              <a:t>Keypairs: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CreateKeyPair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DescribeKeyPairs</a:t>
            </a:r>
          </a:p>
          <a:p>
            <a:pPr marL="741363" lvl="1" indent="-284163" defTabSz="449263" eaLnBrk="1" hangingPunct="1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DeleteKeyPair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500188"/>
            <a:ext cx="3814763" cy="4283075"/>
          </a:xfrm>
        </p:spPr>
        <p:txBody>
          <a:bodyPr lIns="90000" tIns="46800" rIns="90000" bIns="46800">
            <a:spAutoFit/>
          </a:bodyPr>
          <a:lstStyle/>
          <a:p>
            <a:pPr marL="341313" indent="-341313" defTabSz="449263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1" smtClean="0"/>
              <a:t>Image Attributes: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ModifyImageAttribute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DescribeImageAttribute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ResetImageAttribute</a:t>
            </a:r>
          </a:p>
          <a:p>
            <a:pPr marL="741363" lvl="1" indent="-284163" defTabSz="449263" eaLnBrk="1" hangingPunct="1">
              <a:spcBef>
                <a:spcPts val="3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smtClean="0"/>
          </a:p>
          <a:p>
            <a:pPr marL="341313" indent="-341313" defTabSz="449263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1" smtClean="0"/>
              <a:t>Security Groups: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CreateSecurityGroup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DescribeSecurityGroups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DeleteSecurityGroup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AuthorizeSecurityGroupIngress</a:t>
            </a:r>
          </a:p>
          <a:p>
            <a:pPr marL="741363" lvl="1" indent="-284163" defTabSz="449263" eaLnBrk="1" hangingPunct="1"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RevokeSecurityGroupIngress</a:t>
            </a:r>
          </a:p>
          <a:p>
            <a:pPr marL="341313" indent="-341313" defTabSz="449263" eaLnBrk="1" hangingPunct="1">
              <a:spcBef>
                <a:spcPts val="3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500" smtClean="0"/>
          </a:p>
        </p:txBody>
      </p:sp>
      <p:pic>
        <p:nvPicPr>
          <p:cNvPr id="28677" name="Rectangl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EC2 Availability Zones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752600" y="2743200"/>
            <a:ext cx="5867400" cy="396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Geographic Region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057400" y="3352800"/>
            <a:ext cx="17526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us-east-1a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562600" y="3352800"/>
            <a:ext cx="1752600" cy="3124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us-east-1c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810000" y="3352800"/>
            <a:ext cx="1752600" cy="3124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us-east-1b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667000" y="1676400"/>
            <a:ext cx="3705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Fault isolation</a:t>
            </a:r>
          </a:p>
          <a:p>
            <a:pPr>
              <a:buFontTx/>
              <a:buChar char="•"/>
            </a:pPr>
            <a:r>
              <a:rPr lang="en-US"/>
              <a:t> Run instances in specified zones</a:t>
            </a:r>
          </a:p>
          <a:p>
            <a:pPr>
              <a:buFontTx/>
              <a:buChar char="•"/>
            </a:pPr>
            <a:r>
              <a:rPr lang="en-US"/>
              <a:t> Low latency zone-to-zone access</a:t>
            </a:r>
          </a:p>
        </p:txBody>
      </p:sp>
      <p:pic>
        <p:nvPicPr>
          <p:cNvPr id="29704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EC2 Persistent Storage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</a:rPr>
              <a:t>C:\&gt; </a:t>
            </a:r>
            <a:r>
              <a:rPr lang="en-US" sz="1400" b="1" smtClean="0">
                <a:latin typeface="Courier New" pitchFamily="49" charset="0"/>
              </a:rPr>
              <a:t>ec2-create-volume</a:t>
            </a:r>
            <a:r>
              <a:rPr lang="en-US" sz="1400" smtClean="0">
                <a:latin typeface="Courier New" pitchFamily="49" charset="0"/>
              </a:rPr>
              <a:t> -s 549755813888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VOLUME vol-4695702f 549755813888 creating 2008-04-13T22:17:35+0000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/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C:\&gt; </a:t>
            </a:r>
            <a:r>
              <a:rPr lang="en-US" sz="1400" b="1" smtClean="0">
                <a:latin typeface="Courier New" pitchFamily="49" charset="0"/>
              </a:rPr>
              <a:t>ec2-create-volume</a:t>
            </a:r>
            <a:r>
              <a:rPr lang="en-US" sz="1400" smtClean="0">
                <a:latin typeface="Courier New" pitchFamily="49" charset="0"/>
              </a:rPr>
              <a:t> -s 549755813888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VOLUME vol-59957030 549755813888 creating;2008-04-13T22:17:49+0000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/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C:\&gt; </a:t>
            </a:r>
            <a:r>
              <a:rPr lang="en-US" sz="1400" b="1" smtClean="0">
                <a:latin typeface="Courier New" pitchFamily="49" charset="0"/>
              </a:rPr>
              <a:t>ec2-describe-volumes</a:t>
            </a:r>
            <a:r>
              <a:rPr lang="en-US" sz="1400" smtClean="0">
                <a:latin typeface="Courier New" pitchFamily="49" charset="0"/>
              </a:rPr>
              <a:t/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VOLUME vol-4695702f 549755813888 available 2008-04-13T22:17:35+0000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VOLUME vol-59957030 549755813888 available 2008-04-13T22:17:49+0000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</a:rPr>
              <a:t>c:\&gt; </a:t>
            </a:r>
            <a:r>
              <a:rPr lang="en-US" sz="1400" b="1" smtClean="0">
                <a:latin typeface="Courier New" pitchFamily="49" charset="0"/>
              </a:rPr>
              <a:t>ec2-attach-volume</a:t>
            </a:r>
            <a:r>
              <a:rPr lang="en-US" sz="1400" smtClean="0">
                <a:latin typeface="Courier New" pitchFamily="49" charset="0"/>
              </a:rPr>
              <a:t> vol-4695702f -i i-6b3bfd02 -d /dev/sdb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ATTACHMENT vol-4695702f i-6b3bfd02 /dev/sdb attaching 2008-04-13T22:36:32+0000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</a:rPr>
              <a:t>C:\&gt; </a:t>
            </a:r>
            <a:r>
              <a:rPr lang="en-US" sz="1400" b="1" smtClean="0">
                <a:latin typeface="Courier New" pitchFamily="49" charset="0"/>
              </a:rPr>
              <a:t>ec2-attach-volume</a:t>
            </a:r>
            <a:r>
              <a:rPr lang="en-US" sz="1400" smtClean="0">
                <a:latin typeface="Courier New" pitchFamily="49" charset="0"/>
              </a:rPr>
              <a:t> vol-59957030 -i i-6b3bfd02 -d /dev/sdc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ATTACHMENT vol-59957030 i-6b3bfd02 /dev/sdc attaching 2008-04-13T22:36:55+0000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# mkfs</a:t>
            </a:r>
            <a:r>
              <a:rPr lang="en-US" sz="1400" smtClean="0">
                <a:latin typeface="Courier New" pitchFamily="49" charset="0"/>
              </a:rPr>
              <a:t> -t ext3 /dev/sdb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# mkfs</a:t>
            </a:r>
            <a:r>
              <a:rPr lang="en-US" sz="1400" smtClean="0">
                <a:latin typeface="Courier New" pitchFamily="49" charset="0"/>
              </a:rPr>
              <a:t> -t ext3 /dev/sdc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</a:rPr>
              <a:t># </a:t>
            </a:r>
            <a:r>
              <a:rPr lang="en-US" sz="1400" b="1" smtClean="0">
                <a:latin typeface="Courier New" pitchFamily="49" charset="0"/>
              </a:rPr>
              <a:t>mkdir</a:t>
            </a:r>
            <a:r>
              <a:rPr lang="en-US" sz="1400" smtClean="0">
                <a:latin typeface="Courier New" pitchFamily="49" charset="0"/>
              </a:rPr>
              <a:t> /space1 /space2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/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# </a:t>
            </a:r>
            <a:r>
              <a:rPr lang="en-US" sz="1400" b="1" smtClean="0">
                <a:latin typeface="Courier New" pitchFamily="49" charset="0"/>
              </a:rPr>
              <a:t>mount</a:t>
            </a:r>
            <a:r>
              <a:rPr lang="en-US" sz="1400" smtClean="0">
                <a:latin typeface="Courier New" pitchFamily="49" charset="0"/>
              </a:rPr>
              <a:t> /dev/sdb /space1</a:t>
            </a:r>
            <a:br>
              <a:rPr lang="en-US" sz="1400" smtClean="0">
                <a:latin typeface="Courier New" pitchFamily="49" charset="0"/>
              </a:rPr>
            </a:br>
            <a:r>
              <a:rPr lang="en-US" sz="1400" smtClean="0">
                <a:latin typeface="Courier New" pitchFamily="49" charset="0"/>
              </a:rPr>
              <a:t># </a:t>
            </a:r>
            <a:r>
              <a:rPr lang="en-US" sz="1400" b="1" smtClean="0">
                <a:latin typeface="Courier New" pitchFamily="49" charset="0"/>
              </a:rPr>
              <a:t>mount</a:t>
            </a:r>
            <a:r>
              <a:rPr lang="en-US" sz="1400" smtClean="0">
                <a:latin typeface="Courier New" pitchFamily="49" charset="0"/>
              </a:rPr>
              <a:t> /dev/sdc /space2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Courier New" pitchFamily="49" charset="0"/>
            </a:endParaRPr>
          </a:p>
        </p:txBody>
      </p:sp>
      <p:pic>
        <p:nvPicPr>
          <p:cNvPr id="30724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019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Remember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/>
              <a:t>AWS Site: aws.amazon.com</a:t>
            </a:r>
          </a:p>
          <a:p>
            <a:pPr algn="ctr" eaLnBrk="1" hangingPunct="1"/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AWS Blog: aws.typepad.com</a:t>
            </a:r>
          </a:p>
          <a:p>
            <a:pPr algn="ctr" eaLnBrk="1" hangingPunct="1"/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My Email: jbarr@amazon.com</a:t>
            </a:r>
          </a:p>
        </p:txBody>
      </p:sp>
      <p:pic>
        <p:nvPicPr>
          <p:cNvPr id="4100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954713"/>
            <a:ext cx="2057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914400" y="2514600"/>
            <a:ext cx="73152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000" dirty="0" smtClean="0"/>
              <a:t>AWS  </a:t>
            </a:r>
          </a:p>
          <a:p>
            <a:pPr algn="ctr" eaLnBrk="1" hangingPunct="1">
              <a:buFontTx/>
              <a:buNone/>
            </a:pPr>
            <a:r>
              <a:rPr lang="en-US" sz="5000" dirty="0" smtClean="0"/>
              <a:t>By The Numbers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-304800" y="0"/>
          <a:ext cx="97536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TextBox 9"/>
          <p:cNvSpPr txBox="1">
            <a:spLocks noChangeArrowheads="1"/>
          </p:cNvSpPr>
          <p:nvPr/>
        </p:nvSpPr>
        <p:spPr bwMode="auto">
          <a:xfrm>
            <a:off x="795338" y="5710238"/>
            <a:ext cx="6524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2001</a:t>
            </a:r>
          </a:p>
        </p:txBody>
      </p:sp>
      <p:sp>
        <p:nvSpPr>
          <p:cNvPr id="33796" name="TextBox 12"/>
          <p:cNvSpPr txBox="1">
            <a:spLocks noChangeArrowheads="1"/>
          </p:cNvSpPr>
          <p:nvPr/>
        </p:nvSpPr>
        <p:spPr bwMode="auto">
          <a:xfrm>
            <a:off x="1785938" y="5710238"/>
            <a:ext cx="6524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2002</a:t>
            </a:r>
          </a:p>
        </p:txBody>
      </p:sp>
      <p:sp>
        <p:nvSpPr>
          <p:cNvPr id="33797" name="TextBox 13"/>
          <p:cNvSpPr txBox="1">
            <a:spLocks noChangeArrowheads="1"/>
          </p:cNvSpPr>
          <p:nvPr/>
        </p:nvSpPr>
        <p:spPr bwMode="auto">
          <a:xfrm>
            <a:off x="2776538" y="5710238"/>
            <a:ext cx="6524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2003</a:t>
            </a:r>
          </a:p>
        </p:txBody>
      </p:sp>
      <p:sp>
        <p:nvSpPr>
          <p:cNvPr id="33798" name="TextBox 14"/>
          <p:cNvSpPr txBox="1">
            <a:spLocks noChangeArrowheads="1"/>
          </p:cNvSpPr>
          <p:nvPr/>
        </p:nvSpPr>
        <p:spPr bwMode="auto">
          <a:xfrm>
            <a:off x="3776663" y="5710238"/>
            <a:ext cx="6524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2004</a:t>
            </a:r>
          </a:p>
        </p:txBody>
      </p:sp>
      <p:sp>
        <p:nvSpPr>
          <p:cNvPr id="33799" name="TextBox 15"/>
          <p:cNvSpPr txBox="1">
            <a:spLocks noChangeArrowheads="1"/>
          </p:cNvSpPr>
          <p:nvPr/>
        </p:nvSpPr>
        <p:spPr bwMode="auto">
          <a:xfrm>
            <a:off x="4767263" y="5710238"/>
            <a:ext cx="6524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2005</a:t>
            </a:r>
          </a:p>
        </p:txBody>
      </p:sp>
      <p:sp>
        <p:nvSpPr>
          <p:cNvPr id="33800" name="TextBox 17"/>
          <p:cNvSpPr txBox="1">
            <a:spLocks noChangeArrowheads="1"/>
          </p:cNvSpPr>
          <p:nvPr/>
        </p:nvSpPr>
        <p:spPr bwMode="auto">
          <a:xfrm>
            <a:off x="5765800" y="5710238"/>
            <a:ext cx="6524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2006</a:t>
            </a:r>
          </a:p>
        </p:txBody>
      </p:sp>
      <p:sp>
        <p:nvSpPr>
          <p:cNvPr id="33801" name="TextBox 18"/>
          <p:cNvSpPr txBox="1">
            <a:spLocks noChangeArrowheads="1"/>
          </p:cNvSpPr>
          <p:nvPr/>
        </p:nvSpPr>
        <p:spPr bwMode="auto">
          <a:xfrm>
            <a:off x="6761163" y="5710238"/>
            <a:ext cx="6524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2007</a:t>
            </a:r>
          </a:p>
        </p:txBody>
      </p:sp>
      <p:grpSp>
        <p:nvGrpSpPr>
          <p:cNvPr id="33802" name="Group 28"/>
          <p:cNvGrpSpPr>
            <a:grpSpLocks/>
          </p:cNvGrpSpPr>
          <p:nvPr/>
        </p:nvGrpSpPr>
        <p:grpSpPr bwMode="auto">
          <a:xfrm>
            <a:off x="3790950" y="1071563"/>
            <a:ext cx="3925888" cy="1096962"/>
            <a:chOff x="3791148" y="918528"/>
            <a:chExt cx="3925372" cy="1098232"/>
          </a:xfrm>
        </p:grpSpPr>
        <p:sp>
          <p:nvSpPr>
            <p:cNvPr id="33808" name="TextBox 7"/>
            <p:cNvSpPr txBox="1">
              <a:spLocks noChangeArrowheads="1"/>
            </p:cNvSpPr>
            <p:nvPr/>
          </p:nvSpPr>
          <p:spPr bwMode="auto">
            <a:xfrm>
              <a:off x="3791148" y="918528"/>
              <a:ext cx="2643225" cy="64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Bandwidth Consumed by</a:t>
              </a:r>
            </a:p>
            <a:p>
              <a:r>
                <a:rPr lang="en-US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Amazon Web Services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6421290" y="1401687"/>
              <a:ext cx="1295230" cy="6150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33803" name="Group 27"/>
          <p:cNvGrpSpPr>
            <a:grpSpLocks/>
          </p:cNvGrpSpPr>
          <p:nvPr/>
        </p:nvGrpSpPr>
        <p:grpSpPr bwMode="auto">
          <a:xfrm>
            <a:off x="2344738" y="3362325"/>
            <a:ext cx="2701925" cy="1377950"/>
            <a:chOff x="2345387" y="3210560"/>
            <a:chExt cx="2701116" cy="1376680"/>
          </a:xfrm>
        </p:grpSpPr>
        <p:sp>
          <p:nvSpPr>
            <p:cNvPr id="33806" name="TextBox 8"/>
            <p:cNvSpPr txBox="1">
              <a:spLocks noChangeArrowheads="1"/>
            </p:cNvSpPr>
            <p:nvPr/>
          </p:nvSpPr>
          <p:spPr bwMode="auto">
            <a:xfrm>
              <a:off x="2345387" y="3210560"/>
              <a:ext cx="2701116" cy="64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Bandwidth Consumed by</a:t>
              </a:r>
            </a:p>
            <a:p>
              <a:r>
                <a:rPr lang="en-US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Amazon’s Global Websites</a:t>
              </a: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3616593" y="3971858"/>
              <a:ext cx="1295012" cy="6153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33804" name="TextBox 18"/>
          <p:cNvSpPr txBox="1">
            <a:spLocks noChangeArrowheads="1"/>
          </p:cNvSpPr>
          <p:nvPr/>
        </p:nvSpPr>
        <p:spPr bwMode="auto">
          <a:xfrm>
            <a:off x="7666038" y="5719763"/>
            <a:ext cx="6524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2008</a:t>
            </a:r>
          </a:p>
        </p:txBody>
      </p:sp>
      <p:pic>
        <p:nvPicPr>
          <p:cNvPr id="33805" name="Rectangl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4262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Amazon S3 Objects</a:t>
            </a:r>
          </a:p>
        </p:txBody>
      </p:sp>
      <p:sp>
        <p:nvSpPr>
          <p:cNvPr id="5123" name="Slide Number Placeholder 1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55" tIns="65028" rIns="130055" bIns="65028">
            <a:prstTxWarp prst="textNoShape">
              <a:avLst/>
            </a:prstTxWarp>
          </a:bodyPr>
          <a:lstStyle/>
          <a:p>
            <a:pPr algn="r" defTabSz="914400" eaLnBrk="0" hangingPunct="0"/>
            <a:endParaRPr lang="en-US" sz="2000" dirty="0">
              <a:solidFill>
                <a:srgbClr val="6C6C6C"/>
              </a:solidFill>
              <a:latin typeface="Calibri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158750" y="4116388"/>
            <a:ext cx="11731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2000" dirty="0">
                <a:latin typeface="Calibri"/>
                <a:ea typeface="Calibri"/>
                <a:cs typeface="Calibri"/>
              </a:rPr>
              <a:t>July</a:t>
            </a:r>
          </a:p>
          <a:p>
            <a:pPr algn="ctr" defTabSz="914400">
              <a:spcBef>
                <a:spcPct val="20000"/>
              </a:spcBef>
            </a:pPr>
            <a:r>
              <a:rPr lang="en-US" sz="2000" dirty="0">
                <a:latin typeface="Calibri"/>
                <a:ea typeface="Calibri"/>
                <a:cs typeface="Calibri"/>
              </a:rPr>
              <a:t>2006</a:t>
            </a:r>
          </a:p>
        </p:txBody>
      </p:sp>
      <p:pic>
        <p:nvPicPr>
          <p:cNvPr id="5126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3021013"/>
            <a:ext cx="9921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49213" y="2651125"/>
            <a:ext cx="1392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1600" b="1" dirty="0">
                <a:latin typeface="Calibri"/>
                <a:ea typeface="Calibri"/>
                <a:cs typeface="Calibri"/>
              </a:rPr>
              <a:t>800,000,000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47813" y="2211388"/>
            <a:ext cx="1830387" cy="2932112"/>
            <a:chOff x="1421874" y="1888718"/>
            <a:chExt cx="1820076" cy="2917743"/>
          </a:xfrm>
        </p:grpSpPr>
        <p:sp>
          <p:nvSpPr>
            <p:cNvPr id="5137" name="Rectangle 3"/>
            <p:cNvSpPr txBox="1">
              <a:spLocks noChangeArrowheads="1"/>
            </p:cNvSpPr>
            <p:nvPr/>
          </p:nvSpPr>
          <p:spPr bwMode="auto">
            <a:xfrm>
              <a:off x="1749312" y="4149003"/>
              <a:ext cx="1165615" cy="657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>
                <a:spcBef>
                  <a:spcPct val="20000"/>
                </a:spcBef>
              </a:pPr>
              <a:r>
                <a:rPr lang="en-US" sz="2000" dirty="0">
                  <a:latin typeface="Calibri"/>
                  <a:ea typeface="Calibri"/>
                  <a:cs typeface="Calibri"/>
                </a:rPr>
                <a:t>April</a:t>
              </a:r>
            </a:p>
            <a:p>
              <a:pPr algn="ctr" defTabSz="914400">
                <a:spcBef>
                  <a:spcPct val="20000"/>
                </a:spcBef>
              </a:pPr>
              <a:r>
                <a:rPr lang="en-US" sz="2000" dirty="0">
                  <a:latin typeface="Calibri"/>
                  <a:ea typeface="Calibri"/>
                  <a:cs typeface="Calibri"/>
                </a:rPr>
                <a:t>2007</a:t>
              </a:r>
            </a:p>
          </p:txBody>
        </p:sp>
        <p:pic>
          <p:nvPicPr>
            <p:cNvPr id="5138" name="Picture 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1874" y="2279302"/>
              <a:ext cx="1820076" cy="182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Rectangle 3"/>
            <p:cNvSpPr txBox="1">
              <a:spLocks noChangeArrowheads="1"/>
            </p:cNvSpPr>
            <p:nvPr/>
          </p:nvSpPr>
          <p:spPr bwMode="auto">
            <a:xfrm>
              <a:off x="1532931" y="1888847"/>
              <a:ext cx="1598378" cy="36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>
                <a:spcBef>
                  <a:spcPct val="20000"/>
                </a:spcBef>
              </a:pPr>
              <a:r>
                <a:rPr lang="en-US" sz="1600" b="1" dirty="0">
                  <a:latin typeface="Calibri"/>
                  <a:ea typeface="Calibri"/>
                  <a:cs typeface="Calibri"/>
                </a:rPr>
                <a:t>5,000,000,000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670300" y="1990725"/>
            <a:ext cx="2305050" cy="3373438"/>
            <a:chOff x="3397036" y="1669306"/>
            <a:chExt cx="2293982" cy="3356274"/>
          </a:xfrm>
        </p:grpSpPr>
        <p:sp>
          <p:nvSpPr>
            <p:cNvPr id="5134" name="Rectangle 3"/>
            <p:cNvSpPr txBox="1">
              <a:spLocks noChangeArrowheads="1"/>
            </p:cNvSpPr>
            <p:nvPr/>
          </p:nvSpPr>
          <p:spPr bwMode="auto">
            <a:xfrm>
              <a:off x="3961949" y="4368540"/>
              <a:ext cx="1165615" cy="657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>
                <a:spcBef>
                  <a:spcPct val="20000"/>
                </a:spcBef>
              </a:pPr>
              <a:r>
                <a:rPr lang="en-US" sz="2000" dirty="0">
                  <a:latin typeface="Calibri"/>
                  <a:ea typeface="Calibri"/>
                  <a:cs typeface="Calibri"/>
                </a:rPr>
                <a:t>October</a:t>
              </a:r>
            </a:p>
            <a:p>
              <a:pPr algn="ctr" defTabSz="914400">
                <a:spcBef>
                  <a:spcPct val="20000"/>
                </a:spcBef>
              </a:pPr>
              <a:r>
                <a:rPr lang="en-US" sz="2000" dirty="0">
                  <a:latin typeface="Calibri"/>
                  <a:ea typeface="Calibri"/>
                  <a:cs typeface="Calibri"/>
                </a:rPr>
                <a:t>2007</a:t>
              </a:r>
            </a:p>
          </p:txBody>
        </p:sp>
        <p:pic>
          <p:nvPicPr>
            <p:cNvPr id="5135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97036" y="2042347"/>
              <a:ext cx="2293982" cy="229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Rectangle 3"/>
            <p:cNvSpPr txBox="1">
              <a:spLocks noChangeArrowheads="1"/>
            </p:cNvSpPr>
            <p:nvPr/>
          </p:nvSpPr>
          <p:spPr bwMode="auto">
            <a:xfrm>
              <a:off x="3721877" y="1669306"/>
              <a:ext cx="1645760" cy="364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>
                <a:spcBef>
                  <a:spcPct val="20000"/>
                </a:spcBef>
              </a:pPr>
              <a:r>
                <a:rPr lang="en-US" sz="1600" b="1" dirty="0">
                  <a:latin typeface="Calibri"/>
                  <a:ea typeface="Calibri"/>
                  <a:cs typeface="Calibri"/>
                </a:rPr>
                <a:t>10,000,000,000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226175" y="1743075"/>
            <a:ext cx="2747963" cy="3919538"/>
            <a:chOff x="5850644" y="1422916"/>
            <a:chExt cx="2734300" cy="3899593"/>
          </a:xfrm>
        </p:grpSpPr>
        <p:sp>
          <p:nvSpPr>
            <p:cNvPr id="5131" name="Rectangle 3"/>
            <p:cNvSpPr txBox="1">
              <a:spLocks noChangeArrowheads="1"/>
            </p:cNvSpPr>
            <p:nvPr/>
          </p:nvSpPr>
          <p:spPr bwMode="auto">
            <a:xfrm>
              <a:off x="6634197" y="4665469"/>
              <a:ext cx="1167195" cy="657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>
                <a:spcBef>
                  <a:spcPct val="20000"/>
                </a:spcBef>
              </a:pPr>
              <a:r>
                <a:rPr lang="en-US" sz="2000" dirty="0">
                  <a:latin typeface="Calibri"/>
                  <a:ea typeface="Calibri"/>
                  <a:cs typeface="Calibri"/>
                </a:rPr>
                <a:t>March</a:t>
              </a:r>
            </a:p>
            <a:p>
              <a:pPr algn="ctr" defTabSz="914400">
                <a:spcBef>
                  <a:spcPct val="20000"/>
                </a:spcBef>
              </a:pPr>
              <a:r>
                <a:rPr lang="en-US" sz="2000" dirty="0">
                  <a:latin typeface="Calibri"/>
                  <a:ea typeface="Calibri"/>
                  <a:cs typeface="Calibri"/>
                </a:rPr>
                <a:t>2008</a:t>
              </a:r>
            </a:p>
          </p:txBody>
        </p: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0644" y="1839619"/>
              <a:ext cx="2734300" cy="273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3" name="Rectangle 3"/>
            <p:cNvSpPr txBox="1">
              <a:spLocks noChangeArrowheads="1"/>
            </p:cNvSpPr>
            <p:nvPr/>
          </p:nvSpPr>
          <p:spPr bwMode="auto">
            <a:xfrm>
              <a:off x="6349898" y="1422916"/>
              <a:ext cx="1735788" cy="364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defTabSz="914400">
                <a:spcBef>
                  <a:spcPct val="20000"/>
                </a:spcBef>
              </a:pPr>
              <a:r>
                <a:rPr lang="en-US" sz="1600" b="1" dirty="0">
                  <a:latin typeface="Calibri"/>
                  <a:ea typeface="Calibri"/>
                  <a:cs typeface="Calibri"/>
                </a:rPr>
                <a:t>18,000,000,000</a:t>
              </a:r>
            </a:p>
          </p:txBody>
        </p:sp>
      </p:grpSp>
      <p:pic>
        <p:nvPicPr>
          <p:cNvPr id="20" name="Rectangl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019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Registered AWS Developers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54125" y="1101725"/>
          <a:ext cx="663575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808163" y="5529263"/>
            <a:ext cx="15763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2400" b="1" dirty="0">
                <a:latin typeface="Calibri"/>
                <a:ea typeface="Calibri"/>
                <a:cs typeface="Calibri"/>
              </a:rPr>
              <a:t>160,000</a:t>
            </a:r>
          </a:p>
          <a:p>
            <a:pPr algn="ctr" defTabSz="914400">
              <a:spcBef>
                <a:spcPct val="20000"/>
              </a:spcBef>
            </a:pPr>
            <a:r>
              <a:rPr lang="en-US" sz="2400" dirty="0">
                <a:latin typeface="Calibri"/>
                <a:ea typeface="Calibri"/>
                <a:cs typeface="Calibri"/>
              </a:rPr>
              <a:t>Q1 2006</a:t>
            </a:r>
          </a:p>
          <a:p>
            <a:pPr algn="ctr" defTabSz="914400">
              <a:spcBef>
                <a:spcPct val="20000"/>
              </a:spcBef>
            </a:pPr>
            <a:endParaRPr lang="en-U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3667125" y="5529263"/>
            <a:ext cx="15763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2400" b="1" dirty="0">
                <a:latin typeface="Calibri"/>
                <a:ea typeface="Calibri"/>
                <a:cs typeface="Calibri"/>
              </a:rPr>
              <a:t>240,000</a:t>
            </a:r>
          </a:p>
          <a:p>
            <a:pPr algn="ctr" defTabSz="914400">
              <a:spcBef>
                <a:spcPct val="20000"/>
              </a:spcBef>
            </a:pPr>
            <a:r>
              <a:rPr lang="en-US" sz="2400" dirty="0">
                <a:latin typeface="Calibri"/>
                <a:ea typeface="Calibri"/>
                <a:cs typeface="Calibri"/>
              </a:rPr>
              <a:t>Q1 2007</a:t>
            </a:r>
          </a:p>
        </p:txBody>
      </p:sp>
      <p:sp>
        <p:nvSpPr>
          <p:cNvPr id="37895" name="Rectangle 3"/>
          <p:cNvSpPr txBox="1">
            <a:spLocks noChangeArrowheads="1"/>
          </p:cNvSpPr>
          <p:nvPr/>
        </p:nvSpPr>
        <p:spPr bwMode="auto">
          <a:xfrm>
            <a:off x="5637213" y="5529263"/>
            <a:ext cx="15763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2400" b="1" dirty="0">
                <a:latin typeface="Calibri"/>
                <a:ea typeface="Calibri"/>
                <a:cs typeface="Calibri"/>
              </a:rPr>
              <a:t>370,000</a:t>
            </a:r>
          </a:p>
          <a:p>
            <a:pPr algn="ctr" defTabSz="914400">
              <a:spcBef>
                <a:spcPct val="20000"/>
              </a:spcBef>
            </a:pPr>
            <a:r>
              <a:rPr lang="en-US" sz="2400" dirty="0">
                <a:latin typeface="Calibri"/>
                <a:ea typeface="Calibri"/>
                <a:cs typeface="Calibri"/>
              </a:rPr>
              <a:t>Q1 2008</a:t>
            </a:r>
          </a:p>
        </p:txBody>
      </p:sp>
      <p:pic>
        <p:nvPicPr>
          <p:cNvPr id="7" name="Rectangl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121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914400" y="2514600"/>
            <a:ext cx="73152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000" smtClean="0"/>
              <a:t>AWS  </a:t>
            </a:r>
          </a:p>
          <a:p>
            <a:pPr algn="ctr" eaLnBrk="1" hangingPunct="1">
              <a:buFontTx/>
              <a:buNone/>
            </a:pPr>
            <a:r>
              <a:rPr lang="en-US" sz="5000" smtClean="0"/>
              <a:t>in Action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 Challenge: Animoto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Music Video Generator</a:t>
            </a:r>
          </a:p>
          <a:p>
            <a:pPr eaLnBrk="1" hangingPunct="1"/>
            <a:r>
              <a:rPr lang="en-US" smtClean="0"/>
              <a:t>Upload images</a:t>
            </a:r>
          </a:p>
          <a:p>
            <a:pPr eaLnBrk="1" hangingPunct="1"/>
            <a:r>
              <a:rPr lang="en-US" smtClean="0"/>
              <a:t>Upload music</a:t>
            </a:r>
          </a:p>
          <a:p>
            <a:pPr eaLnBrk="1" hangingPunct="1"/>
            <a:r>
              <a:rPr lang="en-US" smtClean="0"/>
              <a:t>Generate music video</a:t>
            </a:r>
          </a:p>
          <a:p>
            <a:pPr eaLnBrk="1" hangingPunct="1"/>
            <a:r>
              <a:rPr lang="en-US" smtClean="0"/>
              <a:t>Facebook Application</a:t>
            </a:r>
          </a:p>
        </p:txBody>
      </p:sp>
      <p:pic>
        <p:nvPicPr>
          <p:cNvPr id="34820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6121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572000"/>
            <a:ext cx="3600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Everyone Showed Up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497" y="1404704"/>
            <a:ext cx="6635027" cy="4975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 in 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Viral Growth mid-April:</a:t>
            </a:r>
          </a:p>
          <a:p>
            <a:pPr lvl="1" eaLnBrk="1" hangingPunct="1"/>
            <a:r>
              <a:rPr lang="en-US" smtClean="0"/>
              <a:t>Monday: 25K Users</a:t>
            </a:r>
          </a:p>
          <a:p>
            <a:pPr lvl="1" eaLnBrk="1" hangingPunct="1"/>
            <a:r>
              <a:rPr lang="en-US" smtClean="0"/>
              <a:t>Tuesday: 50K Users</a:t>
            </a:r>
          </a:p>
          <a:p>
            <a:pPr lvl="1" eaLnBrk="1" hangingPunct="1"/>
            <a:r>
              <a:rPr lang="en-US" smtClean="0"/>
              <a:t>Wednesday: 100K Users</a:t>
            </a:r>
          </a:p>
          <a:p>
            <a:pPr lvl="1" eaLnBrk="1" hangingPunct="1"/>
            <a:r>
              <a:rPr lang="en-US" smtClean="0"/>
              <a:t>Thursday: 250K Users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EC2 + S3 + RightScale</a:t>
            </a:r>
          </a:p>
          <a:p>
            <a:pPr eaLnBrk="1" hangingPunct="1"/>
            <a:endParaRPr lang="en-US" smtClean="0"/>
          </a:p>
        </p:txBody>
      </p:sp>
      <p:pic>
        <p:nvPicPr>
          <p:cNvPr id="36868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6121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Animoto’s EC2 Instances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62000" y="1371600"/>
          <a:ext cx="7767021" cy="498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Cloud Computing?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Emerging Trend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Large-Scale Shared Resources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Capacity on Demand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Pay as You Go</a:t>
            </a:r>
          </a:p>
          <a:p>
            <a:pPr eaLnBrk="1" hangingPunct="1"/>
            <a:endParaRPr lang="en-US" sz="30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124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954713"/>
            <a:ext cx="2057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SQS At Work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09700"/>
            <a:ext cx="5908675" cy="483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Web Services Billing</a:t>
            </a:r>
          </a:p>
        </p:txBody>
      </p:sp>
      <p:sp>
        <p:nvSpPr>
          <p:cNvPr id="39939" name="Rectangle 9"/>
          <p:cNvSpPr>
            <a:spLocks noChangeArrowheads="1"/>
          </p:cNvSpPr>
          <p:nvPr/>
        </p:nvSpPr>
        <p:spPr bwMode="auto">
          <a:xfrm>
            <a:off x="1447800" y="1066800"/>
            <a:ext cx="6248400" cy="533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200775" cy="5521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2819400" y="4572000"/>
            <a:ext cx="3962400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1447800" y="1066800"/>
            <a:ext cx="6096000" cy="5638800"/>
          </a:xfrm>
          <a:prstGeom prst="rect">
            <a:avLst/>
          </a:prstGeom>
          <a:solidFill>
            <a:schemeClr val="tx1">
              <a:alpha val="1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276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6981825" cy="876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The Commercial Side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Standard licensing terms</a:t>
            </a:r>
          </a:p>
          <a:p>
            <a:pPr eaLnBrk="1" hangingPunct="1"/>
            <a:r>
              <a:rPr lang="en-US" sz="2400" smtClean="0"/>
              <a:t>Commercially usable</a:t>
            </a:r>
          </a:p>
          <a:p>
            <a:pPr eaLnBrk="1" hangingPunct="1"/>
            <a:r>
              <a:rPr lang="en-US" sz="2400" smtClean="0"/>
              <a:t>Monthly credit card billing</a:t>
            </a:r>
          </a:p>
          <a:p>
            <a:pPr eaLnBrk="1" hangingPunct="1"/>
            <a:r>
              <a:rPr lang="en-US" sz="2400" smtClean="0"/>
              <a:t>Self-serve model:</a:t>
            </a:r>
          </a:p>
          <a:p>
            <a:pPr lvl="1" eaLnBrk="1" hangingPunct="1"/>
            <a:r>
              <a:rPr lang="en-US" sz="2400" smtClean="0"/>
              <a:t>Sign up as developer</a:t>
            </a:r>
          </a:p>
          <a:p>
            <a:pPr lvl="1" eaLnBrk="1" hangingPunct="1"/>
            <a:r>
              <a:rPr lang="en-US" sz="2400" smtClean="0"/>
              <a:t>Choose services </a:t>
            </a:r>
          </a:p>
          <a:p>
            <a:pPr lvl="1" eaLnBrk="1" hangingPunct="1"/>
            <a:r>
              <a:rPr lang="en-US" sz="2400" smtClean="0"/>
              <a:t>Agree to service licenses</a:t>
            </a:r>
          </a:p>
          <a:p>
            <a:pPr lvl="1" eaLnBrk="1" hangingPunct="1"/>
            <a:r>
              <a:rPr lang="en-US" sz="2400" smtClean="0"/>
              <a:t>Enter payment info</a:t>
            </a:r>
          </a:p>
          <a:p>
            <a:pPr lvl="1" eaLnBrk="1" hangingPunct="1"/>
            <a:r>
              <a:rPr lang="en-US" sz="2400" smtClean="0"/>
              <a:t>Start coding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3711575" cy="451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6600" smtClean="0"/>
          </a:p>
          <a:p>
            <a:pPr algn="ctr" eaLnBrk="1" hangingPunct="1">
              <a:buFontTx/>
              <a:buNone/>
            </a:pPr>
            <a:r>
              <a:rPr lang="en-US" sz="6600" smtClean="0"/>
              <a:t>Q&amp;A</a:t>
            </a:r>
          </a:p>
        </p:txBody>
      </p:sp>
      <p:pic>
        <p:nvPicPr>
          <p:cNvPr id="41987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9436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Remember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/>
              <a:t>AWS Site: aws.amazon.com</a:t>
            </a:r>
          </a:p>
          <a:p>
            <a:pPr algn="ctr" eaLnBrk="1" hangingPunct="1"/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AWS Blog: aws.typepad.com</a:t>
            </a:r>
          </a:p>
          <a:p>
            <a:pPr algn="ctr" eaLnBrk="1" hangingPunct="1"/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My Email: jbarr@amazon.com</a:t>
            </a:r>
          </a:p>
        </p:txBody>
      </p:sp>
      <p:pic>
        <p:nvPicPr>
          <p:cNvPr id="43012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9436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6600" smtClean="0"/>
          </a:p>
          <a:p>
            <a:pPr algn="ctr" eaLnBrk="1" hangingPunct="1">
              <a:buFontTx/>
              <a:buNone/>
            </a:pPr>
            <a:r>
              <a:rPr lang="en-US" sz="6600" smtClean="0"/>
              <a:t>Thank You!</a:t>
            </a:r>
          </a:p>
        </p:txBody>
      </p:sp>
      <p:pic>
        <p:nvPicPr>
          <p:cNvPr id="44035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725" y="4038600"/>
            <a:ext cx="6264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Cloud Computing Attributes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Abstracted Resources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Cost-Effective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Scale Up &amp; Scale Down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Fault Tolerant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7263" y="2751355"/>
            <a:ext cx="3853430" cy="28898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9" name="Rectangl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954713"/>
            <a:ext cx="2057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Economics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No Up-Front Capital Investment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3000" smtClean="0"/>
              <a:t>Start Small &amp; Pay as You Grow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3000" smtClean="0"/>
              <a:t>Use What You Need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3000" smtClean="0"/>
              <a:t>Reduced Development Time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3000" smtClean="0"/>
              <a:t>Simplified Architecture</a:t>
            </a:r>
          </a:p>
        </p:txBody>
      </p:sp>
      <p:pic>
        <p:nvPicPr>
          <p:cNvPr id="7172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954713"/>
            <a:ext cx="2057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914400" y="2514600"/>
            <a:ext cx="73152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000" smtClean="0"/>
              <a:t>Cloud Computing Components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590800" y="3810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amazonaws.com</a:t>
            </a:r>
          </a:p>
          <a:p>
            <a:endParaRPr lang="en-US" sz="2400" b="1"/>
          </a:p>
        </p:txBody>
      </p:sp>
      <p:sp>
        <p:nvSpPr>
          <p:cNvPr id="9220" name="Line 9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10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222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33400" y="304800"/>
            <a:ext cx="8153400" cy="5334000"/>
          </a:xfrm>
          <a:prstGeom prst="hexagon">
            <a:avLst>
              <a:gd name="adj" fmla="val 38214"/>
              <a:gd name="vf" fmla="val 11547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90800" y="3810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amazonaws.com</a:t>
            </a:r>
          </a:p>
          <a:p>
            <a:endParaRPr lang="en-US" sz="2400" b="1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2400" y="6477000"/>
            <a:ext cx="88392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648200" y="571500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057400" y="1676400"/>
            <a:ext cx="4953000" cy="3276600"/>
          </a:xfrm>
          <a:prstGeom prst="wedgeRoundRectCallout">
            <a:avLst>
              <a:gd name="adj1" fmla="val -1796"/>
              <a:gd name="adj2" fmla="val -81009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Free developer account </a:t>
            </a:r>
          </a:p>
          <a:p>
            <a:pPr>
              <a:buFontTx/>
              <a:buChar char="•"/>
            </a:pPr>
            <a:r>
              <a:rPr lang="en-US" sz="2400"/>
              <a:t> REST and SOAP Cloud APIs</a:t>
            </a:r>
          </a:p>
          <a:p>
            <a:pPr>
              <a:buFontTx/>
              <a:buChar char="•"/>
            </a:pPr>
            <a:r>
              <a:rPr lang="en-US" sz="2400"/>
              <a:t> WSDL files</a:t>
            </a:r>
          </a:p>
          <a:p>
            <a:pPr>
              <a:buFontTx/>
              <a:buChar char="•"/>
            </a:pPr>
            <a:r>
              <a:rPr lang="en-US" sz="2400"/>
              <a:t> Voluminous documentation</a:t>
            </a:r>
          </a:p>
          <a:p>
            <a:pPr>
              <a:buFontTx/>
              <a:buChar char="•"/>
            </a:pPr>
            <a:r>
              <a:rPr lang="en-US" sz="2400"/>
              <a:t> Sample code </a:t>
            </a:r>
          </a:p>
          <a:p>
            <a:pPr>
              <a:buFontTx/>
              <a:buChar char="•"/>
            </a:pPr>
            <a:r>
              <a:rPr lang="en-US" sz="2400"/>
              <a:t> Usage-based billing</a:t>
            </a:r>
          </a:p>
          <a:p>
            <a:pPr>
              <a:buFontTx/>
              <a:buChar char="•"/>
            </a:pPr>
            <a:r>
              <a:rPr lang="en-US" sz="2400"/>
              <a:t> $0.10 - $0.17 / GB bandwidth</a:t>
            </a:r>
          </a:p>
          <a:p>
            <a:pPr algn="ctr"/>
            <a:endParaRPr lang="en-US" sz="2400"/>
          </a:p>
        </p:txBody>
      </p:sp>
      <p:pic>
        <p:nvPicPr>
          <p:cNvPr id="10247" name="Rectangl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52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917</Words>
  <Application>Microsoft Office PowerPoint</Application>
  <PresentationFormat>On-screen Show (4:3)</PresentationFormat>
  <Paragraphs>437</Paragraphs>
  <Slides>45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Amazon Web Services  </vt:lpstr>
      <vt:lpstr>Who am I?</vt:lpstr>
      <vt:lpstr>Things to Remember</vt:lpstr>
      <vt:lpstr>What is Cloud Computing?</vt:lpstr>
      <vt:lpstr>Cloud Computing Attributes</vt:lpstr>
      <vt:lpstr>The Economics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EC2 Instance Types</vt:lpstr>
      <vt:lpstr>Amazon EC2 Concepts</vt:lpstr>
      <vt:lpstr>EC2 API</vt:lpstr>
      <vt:lpstr>EC2 Availability Zones</vt:lpstr>
      <vt:lpstr>EC2 Persistent Storage</vt:lpstr>
      <vt:lpstr>Slide 30</vt:lpstr>
      <vt:lpstr>Slide 31</vt:lpstr>
      <vt:lpstr>Slide 32</vt:lpstr>
      <vt:lpstr>Amazon S3 Objects</vt:lpstr>
      <vt:lpstr>Registered AWS Developers</vt:lpstr>
      <vt:lpstr>Slide 35</vt:lpstr>
      <vt:lpstr>Scaling Challenge: Animoto</vt:lpstr>
      <vt:lpstr>Everyone Showed Up</vt:lpstr>
      <vt:lpstr>Scaling in Action</vt:lpstr>
      <vt:lpstr>Animoto’s EC2 Instances</vt:lpstr>
      <vt:lpstr>SQS At Work</vt:lpstr>
      <vt:lpstr>Web Services Billing</vt:lpstr>
      <vt:lpstr>The Commercial Side</vt:lpstr>
      <vt:lpstr>Slide 43</vt:lpstr>
      <vt:lpstr>Things to Remember</vt:lpstr>
      <vt:lpstr>Slide 45</vt:lpstr>
    </vt:vector>
  </TitlesOfParts>
  <Company>Amazon.com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46</cp:revision>
  <dcterms:created xsi:type="dcterms:W3CDTF">2008-05-04T22:27:40Z</dcterms:created>
  <dcterms:modified xsi:type="dcterms:W3CDTF">2008-06-17T20:15:04Z</dcterms:modified>
</cp:coreProperties>
</file>